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5"/>
  </p:notesMasterIdLst>
  <p:sldIdLst>
    <p:sldId id="256" r:id="rId2"/>
    <p:sldId id="258" r:id="rId3"/>
    <p:sldId id="264" r:id="rId4"/>
    <p:sldId id="284" r:id="rId5"/>
    <p:sldId id="306" r:id="rId6"/>
    <p:sldId id="307" r:id="rId7"/>
    <p:sldId id="308" r:id="rId8"/>
    <p:sldId id="309" r:id="rId9"/>
    <p:sldId id="261" r:id="rId10"/>
    <p:sldId id="262" r:id="rId11"/>
    <p:sldId id="263" r:id="rId12"/>
    <p:sldId id="310" r:id="rId13"/>
    <p:sldId id="311" r:id="rId14"/>
    <p:sldId id="312" r:id="rId15"/>
    <p:sldId id="313" r:id="rId16"/>
    <p:sldId id="314" r:id="rId17"/>
    <p:sldId id="315" r:id="rId18"/>
    <p:sldId id="316" r:id="rId19"/>
    <p:sldId id="317" r:id="rId20"/>
    <p:sldId id="319" r:id="rId21"/>
    <p:sldId id="318" r:id="rId22"/>
    <p:sldId id="277" r:id="rId23"/>
    <p:sldId id="278" r:id="rId24"/>
  </p:sldIdLst>
  <p:sldSz cx="9144000" cy="5143500" type="screen16x9"/>
  <p:notesSz cx="6858000" cy="9144000"/>
  <p:embeddedFontLst>
    <p:embeddedFont>
      <p:font typeface="EB Garamond" panose="00000500000000000000" pitchFamily="2" charset="0"/>
      <p:regular r:id="rId26"/>
      <p:bold r:id="rId27"/>
      <p:italic r:id="rId28"/>
      <p:boldItalic r:id="rId29"/>
    </p:embeddedFont>
    <p:embeddedFont>
      <p:font typeface="Nunito"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2E4ED1-3EF8-47DF-8E01-5FAE80C0E771}">
  <a:tblStyle styleId="{9F2E4ED1-3EF8-47DF-8E01-5FAE80C0E7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100" d="100"/>
          <a:sy n="100" d="100"/>
        </p:scale>
        <p:origin x="3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bb7873f9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bb7873f9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2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036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652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51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319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543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952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57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4cf40678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4cf40678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b7873f9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bb7873f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406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b53c60f38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b53c60f38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513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b53c60f382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b53c60f382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aaee3e9d29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aaee3e9d2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50efd9d3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50efd9d3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aaee3e9d29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aaee3e9d29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53c60f382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53c60f382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51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53c60f382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53c60f382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7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53c60f382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53c60f382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83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b53c60f382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b53c60f382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260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b50efd9d3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b50efd9d3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69050" y="1443525"/>
            <a:ext cx="4761600" cy="17460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500" b="1">
                <a:latin typeface="EB Garamond"/>
                <a:ea typeface="EB Garamond"/>
                <a:cs typeface="EB Garamond"/>
                <a:sym typeface="EB Garamo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69093" y="3384325"/>
            <a:ext cx="4761600" cy="853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accent5"/>
                </a:solidFill>
                <a:latin typeface="Nunito"/>
                <a:ea typeface="Nunito"/>
                <a:cs typeface="Nunito"/>
                <a:sym typeface="Nuni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dk2"/>
        </a:solid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713225" y="539500"/>
            <a:ext cx="7717500" cy="573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77" name="Google Shape;77;p15"/>
          <p:cNvSpPr txBox="1">
            <a:spLocks noGrp="1"/>
          </p:cNvSpPr>
          <p:nvPr>
            <p:ph type="title" idx="2" hasCustomPrompt="1"/>
          </p:nvPr>
        </p:nvSpPr>
        <p:spPr>
          <a:xfrm>
            <a:off x="877185" y="2495550"/>
            <a:ext cx="20595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8" name="Google Shape;78;p15"/>
          <p:cNvSpPr txBox="1">
            <a:spLocks noGrp="1"/>
          </p:cNvSpPr>
          <p:nvPr>
            <p:ph type="title" idx="3"/>
          </p:nvPr>
        </p:nvSpPr>
        <p:spPr>
          <a:xfrm>
            <a:off x="877175" y="3383550"/>
            <a:ext cx="205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79" name="Google Shape;79;p15"/>
          <p:cNvSpPr txBox="1">
            <a:spLocks noGrp="1"/>
          </p:cNvSpPr>
          <p:nvPr>
            <p:ph type="subTitle" idx="1"/>
          </p:nvPr>
        </p:nvSpPr>
        <p:spPr>
          <a:xfrm>
            <a:off x="877175" y="3750300"/>
            <a:ext cx="20595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80" name="Google Shape;80;p15"/>
          <p:cNvSpPr txBox="1">
            <a:spLocks noGrp="1"/>
          </p:cNvSpPr>
          <p:nvPr>
            <p:ph type="title" idx="4" hasCustomPrompt="1"/>
          </p:nvPr>
        </p:nvSpPr>
        <p:spPr>
          <a:xfrm>
            <a:off x="3542258" y="2495550"/>
            <a:ext cx="20595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1" name="Google Shape;81;p15"/>
          <p:cNvSpPr txBox="1">
            <a:spLocks noGrp="1"/>
          </p:cNvSpPr>
          <p:nvPr>
            <p:ph type="title" idx="5"/>
          </p:nvPr>
        </p:nvSpPr>
        <p:spPr>
          <a:xfrm>
            <a:off x="3542247" y="3383550"/>
            <a:ext cx="205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2" name="Google Shape;82;p15"/>
          <p:cNvSpPr txBox="1">
            <a:spLocks noGrp="1"/>
          </p:cNvSpPr>
          <p:nvPr>
            <p:ph type="subTitle" idx="6"/>
          </p:nvPr>
        </p:nvSpPr>
        <p:spPr>
          <a:xfrm>
            <a:off x="3542247" y="3750300"/>
            <a:ext cx="20595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83" name="Google Shape;83;p15"/>
          <p:cNvSpPr txBox="1">
            <a:spLocks noGrp="1"/>
          </p:cNvSpPr>
          <p:nvPr>
            <p:ph type="title" idx="7" hasCustomPrompt="1"/>
          </p:nvPr>
        </p:nvSpPr>
        <p:spPr>
          <a:xfrm>
            <a:off x="6207330" y="2495550"/>
            <a:ext cx="20595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84" name="Google Shape;84;p15"/>
          <p:cNvSpPr txBox="1">
            <a:spLocks noGrp="1"/>
          </p:cNvSpPr>
          <p:nvPr>
            <p:ph type="title" idx="8"/>
          </p:nvPr>
        </p:nvSpPr>
        <p:spPr>
          <a:xfrm>
            <a:off x="6207320" y="3383550"/>
            <a:ext cx="2059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5" name="Google Shape;85;p15"/>
          <p:cNvSpPr txBox="1">
            <a:spLocks noGrp="1"/>
          </p:cNvSpPr>
          <p:nvPr>
            <p:ph type="subTitle" idx="9"/>
          </p:nvPr>
        </p:nvSpPr>
        <p:spPr>
          <a:xfrm>
            <a:off x="6207320" y="3750300"/>
            <a:ext cx="20595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2">
  <p:cSld name="CUSTOM_3">
    <p:bg>
      <p:bgPr>
        <a:solidFill>
          <a:schemeClr val="dk2"/>
        </a:solid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713225" y="539500"/>
            <a:ext cx="7717500" cy="527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88" name="Google Shape;88;p16"/>
          <p:cNvSpPr txBox="1">
            <a:spLocks noGrp="1"/>
          </p:cNvSpPr>
          <p:nvPr>
            <p:ph type="title" idx="2"/>
          </p:nvPr>
        </p:nvSpPr>
        <p:spPr>
          <a:xfrm>
            <a:off x="5335638" y="1208325"/>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4"/>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9" name="Google Shape;89;p16"/>
          <p:cNvSpPr txBox="1">
            <a:spLocks noGrp="1"/>
          </p:cNvSpPr>
          <p:nvPr>
            <p:ph type="subTitle" idx="1"/>
          </p:nvPr>
        </p:nvSpPr>
        <p:spPr>
          <a:xfrm>
            <a:off x="5335638" y="1575075"/>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0" name="Google Shape;90;p16"/>
          <p:cNvSpPr txBox="1">
            <a:spLocks noGrp="1"/>
          </p:cNvSpPr>
          <p:nvPr>
            <p:ph type="title" idx="3"/>
          </p:nvPr>
        </p:nvSpPr>
        <p:spPr>
          <a:xfrm>
            <a:off x="2090050" y="2419950"/>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91" name="Google Shape;91;p16"/>
          <p:cNvSpPr txBox="1">
            <a:spLocks noGrp="1"/>
          </p:cNvSpPr>
          <p:nvPr>
            <p:ph type="subTitle" idx="4"/>
          </p:nvPr>
        </p:nvSpPr>
        <p:spPr>
          <a:xfrm>
            <a:off x="2090050" y="2786700"/>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2" name="Google Shape;92;p16"/>
          <p:cNvSpPr txBox="1">
            <a:spLocks noGrp="1"/>
          </p:cNvSpPr>
          <p:nvPr>
            <p:ph type="title" idx="5"/>
          </p:nvPr>
        </p:nvSpPr>
        <p:spPr>
          <a:xfrm>
            <a:off x="5335638" y="3631575"/>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5"/>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93" name="Google Shape;93;p16"/>
          <p:cNvSpPr txBox="1">
            <a:spLocks noGrp="1"/>
          </p:cNvSpPr>
          <p:nvPr>
            <p:ph type="subTitle" idx="6"/>
          </p:nvPr>
        </p:nvSpPr>
        <p:spPr>
          <a:xfrm>
            <a:off x="5335638" y="3998325"/>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3">
    <p:bg>
      <p:bgPr>
        <a:solidFill>
          <a:schemeClr val="dk2"/>
        </a:solidFill>
        <a:effectLst/>
      </p:bgPr>
    </p:bg>
    <p:spTree>
      <p:nvGrpSpPr>
        <p:cNvPr id="1" name="Shape 165"/>
        <p:cNvGrpSpPr/>
        <p:nvPr/>
      </p:nvGrpSpPr>
      <p:grpSpPr>
        <a:xfrm>
          <a:off x="0" y="0"/>
          <a:ext cx="0" cy="0"/>
          <a:chOff x="0" y="0"/>
          <a:chExt cx="0" cy="0"/>
        </a:xfrm>
      </p:grpSpPr>
      <p:grpSp>
        <p:nvGrpSpPr>
          <p:cNvPr id="166" name="Google Shape;166;p26"/>
          <p:cNvGrpSpPr/>
          <p:nvPr/>
        </p:nvGrpSpPr>
        <p:grpSpPr>
          <a:xfrm>
            <a:off x="8033425" y="4277349"/>
            <a:ext cx="604655" cy="482923"/>
            <a:chOff x="5879425" y="4466724"/>
            <a:chExt cx="604655" cy="482923"/>
          </a:xfrm>
        </p:grpSpPr>
        <p:sp>
          <p:nvSpPr>
            <p:cNvPr id="167" name="Google Shape;167;p26"/>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26"/>
          <p:cNvSpPr/>
          <p:nvPr/>
        </p:nvSpPr>
        <p:spPr>
          <a:xfrm rot="379797">
            <a:off x="-572657" y="4220160"/>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6045150" y="-145465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4">
    <p:bg>
      <p:bgPr>
        <a:solidFill>
          <a:schemeClr val="dk2"/>
        </a:solidFill>
        <a:effectLst/>
      </p:bgPr>
    </p:bg>
    <p:spTree>
      <p:nvGrpSpPr>
        <p:cNvPr id="1" name="Shape 173"/>
        <p:cNvGrpSpPr/>
        <p:nvPr/>
      </p:nvGrpSpPr>
      <p:grpSpPr>
        <a:xfrm>
          <a:off x="0" y="0"/>
          <a:ext cx="0" cy="0"/>
          <a:chOff x="0" y="0"/>
          <a:chExt cx="0" cy="0"/>
        </a:xfrm>
      </p:grpSpPr>
      <p:sp>
        <p:nvSpPr>
          <p:cNvPr id="174" name="Google Shape;174;p27"/>
          <p:cNvSpPr/>
          <p:nvPr/>
        </p:nvSpPr>
        <p:spPr>
          <a:xfrm>
            <a:off x="60000" y="3888422"/>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4687850" y="-154650"/>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8215750" y="4324975"/>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225" y="2085450"/>
            <a:ext cx="3858900" cy="1054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6000"/>
              <a:buFont typeface="EB Garamond"/>
              <a:buNone/>
              <a:defRPr sz="5000" b="1">
                <a:solidFill>
                  <a:schemeClr val="accent5"/>
                </a:solidFill>
                <a:latin typeface="EB Garamond"/>
                <a:ea typeface="EB Garamond"/>
                <a:cs typeface="EB Garamond"/>
                <a:sym typeface="EB Garamond"/>
              </a:defRPr>
            </a:lvl1pPr>
            <a:lvl2pPr lvl="1">
              <a:spcBef>
                <a:spcPts val="0"/>
              </a:spcBef>
              <a:spcAft>
                <a:spcPts val="0"/>
              </a:spcAft>
              <a:buSzPts val="6000"/>
              <a:buFont typeface="EB Garamond"/>
              <a:buNone/>
              <a:defRPr sz="6000" b="1">
                <a:latin typeface="EB Garamond"/>
                <a:ea typeface="EB Garamond"/>
                <a:cs typeface="EB Garamond"/>
                <a:sym typeface="EB Garamond"/>
              </a:defRPr>
            </a:lvl2pPr>
            <a:lvl3pPr lvl="2">
              <a:spcBef>
                <a:spcPts val="0"/>
              </a:spcBef>
              <a:spcAft>
                <a:spcPts val="0"/>
              </a:spcAft>
              <a:buSzPts val="6000"/>
              <a:buFont typeface="EB Garamond"/>
              <a:buNone/>
              <a:defRPr sz="6000" b="1">
                <a:latin typeface="EB Garamond"/>
                <a:ea typeface="EB Garamond"/>
                <a:cs typeface="EB Garamond"/>
                <a:sym typeface="EB Garamond"/>
              </a:defRPr>
            </a:lvl3pPr>
            <a:lvl4pPr lvl="3">
              <a:spcBef>
                <a:spcPts val="0"/>
              </a:spcBef>
              <a:spcAft>
                <a:spcPts val="0"/>
              </a:spcAft>
              <a:buSzPts val="6000"/>
              <a:buFont typeface="EB Garamond"/>
              <a:buNone/>
              <a:defRPr sz="6000" b="1">
                <a:latin typeface="EB Garamond"/>
                <a:ea typeface="EB Garamond"/>
                <a:cs typeface="EB Garamond"/>
                <a:sym typeface="EB Garamond"/>
              </a:defRPr>
            </a:lvl4pPr>
            <a:lvl5pPr lvl="4">
              <a:spcBef>
                <a:spcPts val="0"/>
              </a:spcBef>
              <a:spcAft>
                <a:spcPts val="0"/>
              </a:spcAft>
              <a:buSzPts val="6000"/>
              <a:buFont typeface="EB Garamond"/>
              <a:buNone/>
              <a:defRPr sz="6000" b="1">
                <a:latin typeface="EB Garamond"/>
                <a:ea typeface="EB Garamond"/>
                <a:cs typeface="EB Garamond"/>
                <a:sym typeface="EB Garamond"/>
              </a:defRPr>
            </a:lvl5pPr>
            <a:lvl6pPr lvl="5">
              <a:spcBef>
                <a:spcPts val="0"/>
              </a:spcBef>
              <a:spcAft>
                <a:spcPts val="0"/>
              </a:spcAft>
              <a:buSzPts val="6000"/>
              <a:buFont typeface="EB Garamond"/>
              <a:buNone/>
              <a:defRPr sz="6000" b="1">
                <a:latin typeface="EB Garamond"/>
                <a:ea typeface="EB Garamond"/>
                <a:cs typeface="EB Garamond"/>
                <a:sym typeface="EB Garamond"/>
              </a:defRPr>
            </a:lvl6pPr>
            <a:lvl7pPr lvl="6">
              <a:spcBef>
                <a:spcPts val="0"/>
              </a:spcBef>
              <a:spcAft>
                <a:spcPts val="0"/>
              </a:spcAft>
              <a:buSzPts val="6000"/>
              <a:buFont typeface="EB Garamond"/>
              <a:buNone/>
              <a:defRPr sz="6000" b="1">
                <a:latin typeface="EB Garamond"/>
                <a:ea typeface="EB Garamond"/>
                <a:cs typeface="EB Garamond"/>
                <a:sym typeface="EB Garamond"/>
              </a:defRPr>
            </a:lvl7pPr>
            <a:lvl8pPr lvl="7">
              <a:spcBef>
                <a:spcPts val="0"/>
              </a:spcBef>
              <a:spcAft>
                <a:spcPts val="0"/>
              </a:spcAft>
              <a:buSzPts val="6000"/>
              <a:buFont typeface="EB Garamond"/>
              <a:buNone/>
              <a:defRPr sz="6000" b="1">
                <a:latin typeface="EB Garamond"/>
                <a:ea typeface="EB Garamond"/>
                <a:cs typeface="EB Garamond"/>
                <a:sym typeface="EB Garamond"/>
              </a:defRPr>
            </a:lvl8pPr>
            <a:lvl9pPr lvl="8">
              <a:spcBef>
                <a:spcPts val="0"/>
              </a:spcBef>
              <a:spcAft>
                <a:spcPts val="0"/>
              </a:spcAft>
              <a:buSzPts val="6000"/>
              <a:buFont typeface="EB Garamond"/>
              <a:buNone/>
              <a:defRPr sz="6000" b="1">
                <a:latin typeface="EB Garamond"/>
                <a:ea typeface="EB Garamond"/>
                <a:cs typeface="EB Garamond"/>
                <a:sym typeface="EB Garamond"/>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a:spLocks noGrp="1"/>
          </p:cNvSpPr>
          <p:nvPr>
            <p:ph type="title" idx="2" hasCustomPrompt="1"/>
          </p:nvPr>
        </p:nvSpPr>
        <p:spPr>
          <a:xfrm>
            <a:off x="713225" y="1143750"/>
            <a:ext cx="3858900" cy="853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Font typeface="EB Garamond"/>
              <a:buNone/>
              <a:defRPr sz="5000" b="1">
                <a:solidFill>
                  <a:schemeClr val="accent5"/>
                </a:solidFill>
                <a:latin typeface="EB Garamond"/>
                <a:ea typeface="EB Garamond"/>
                <a:cs typeface="EB Garamond"/>
                <a:sym typeface="EB Garamond"/>
              </a:defRPr>
            </a:lvl1pPr>
            <a:lvl2pPr lvl="1" rtl="0">
              <a:spcBef>
                <a:spcPts val="0"/>
              </a:spcBef>
              <a:spcAft>
                <a:spcPts val="0"/>
              </a:spcAft>
              <a:buSzPts val="6000"/>
              <a:buFont typeface="EB Garamond"/>
              <a:buNone/>
              <a:defRPr sz="6000" b="1">
                <a:latin typeface="EB Garamond"/>
                <a:ea typeface="EB Garamond"/>
                <a:cs typeface="EB Garamond"/>
                <a:sym typeface="EB Garamond"/>
              </a:defRPr>
            </a:lvl2pPr>
            <a:lvl3pPr lvl="2" rtl="0">
              <a:spcBef>
                <a:spcPts val="0"/>
              </a:spcBef>
              <a:spcAft>
                <a:spcPts val="0"/>
              </a:spcAft>
              <a:buSzPts val="6000"/>
              <a:buFont typeface="EB Garamond"/>
              <a:buNone/>
              <a:defRPr sz="6000" b="1">
                <a:latin typeface="EB Garamond"/>
                <a:ea typeface="EB Garamond"/>
                <a:cs typeface="EB Garamond"/>
                <a:sym typeface="EB Garamond"/>
              </a:defRPr>
            </a:lvl3pPr>
            <a:lvl4pPr lvl="3" rtl="0">
              <a:spcBef>
                <a:spcPts val="0"/>
              </a:spcBef>
              <a:spcAft>
                <a:spcPts val="0"/>
              </a:spcAft>
              <a:buSzPts val="6000"/>
              <a:buFont typeface="EB Garamond"/>
              <a:buNone/>
              <a:defRPr sz="6000" b="1">
                <a:latin typeface="EB Garamond"/>
                <a:ea typeface="EB Garamond"/>
                <a:cs typeface="EB Garamond"/>
                <a:sym typeface="EB Garamond"/>
              </a:defRPr>
            </a:lvl4pPr>
            <a:lvl5pPr lvl="4" rtl="0">
              <a:spcBef>
                <a:spcPts val="0"/>
              </a:spcBef>
              <a:spcAft>
                <a:spcPts val="0"/>
              </a:spcAft>
              <a:buSzPts val="6000"/>
              <a:buFont typeface="EB Garamond"/>
              <a:buNone/>
              <a:defRPr sz="6000" b="1">
                <a:latin typeface="EB Garamond"/>
                <a:ea typeface="EB Garamond"/>
                <a:cs typeface="EB Garamond"/>
                <a:sym typeface="EB Garamond"/>
              </a:defRPr>
            </a:lvl5pPr>
            <a:lvl6pPr lvl="5" rtl="0">
              <a:spcBef>
                <a:spcPts val="0"/>
              </a:spcBef>
              <a:spcAft>
                <a:spcPts val="0"/>
              </a:spcAft>
              <a:buSzPts val="6000"/>
              <a:buFont typeface="EB Garamond"/>
              <a:buNone/>
              <a:defRPr sz="6000" b="1">
                <a:latin typeface="EB Garamond"/>
                <a:ea typeface="EB Garamond"/>
                <a:cs typeface="EB Garamond"/>
                <a:sym typeface="EB Garamond"/>
              </a:defRPr>
            </a:lvl6pPr>
            <a:lvl7pPr lvl="6" rtl="0">
              <a:spcBef>
                <a:spcPts val="0"/>
              </a:spcBef>
              <a:spcAft>
                <a:spcPts val="0"/>
              </a:spcAft>
              <a:buSzPts val="6000"/>
              <a:buFont typeface="EB Garamond"/>
              <a:buNone/>
              <a:defRPr sz="6000" b="1">
                <a:latin typeface="EB Garamond"/>
                <a:ea typeface="EB Garamond"/>
                <a:cs typeface="EB Garamond"/>
                <a:sym typeface="EB Garamond"/>
              </a:defRPr>
            </a:lvl7pPr>
            <a:lvl8pPr lvl="7" rtl="0">
              <a:spcBef>
                <a:spcPts val="0"/>
              </a:spcBef>
              <a:spcAft>
                <a:spcPts val="0"/>
              </a:spcAft>
              <a:buSzPts val="6000"/>
              <a:buFont typeface="EB Garamond"/>
              <a:buNone/>
              <a:defRPr sz="6000" b="1">
                <a:latin typeface="EB Garamond"/>
                <a:ea typeface="EB Garamond"/>
                <a:cs typeface="EB Garamond"/>
                <a:sym typeface="EB Garamond"/>
              </a:defRPr>
            </a:lvl8pPr>
            <a:lvl9pPr lvl="8" rtl="0">
              <a:spcBef>
                <a:spcPts val="0"/>
              </a:spcBef>
              <a:spcAft>
                <a:spcPts val="0"/>
              </a:spcAft>
              <a:buSzPts val="6000"/>
              <a:buFont typeface="EB Garamond"/>
              <a:buNone/>
              <a:defRPr sz="6000" b="1">
                <a:latin typeface="EB Garamond"/>
                <a:ea typeface="EB Garamond"/>
                <a:cs typeface="EB Garamond"/>
                <a:sym typeface="EB Garamond"/>
              </a:defRPr>
            </a:lvl9pPr>
          </a:lstStyle>
          <a:p>
            <a:r>
              <a:t>xx%</a:t>
            </a:r>
          </a:p>
        </p:txBody>
      </p:sp>
      <p:sp>
        <p:nvSpPr>
          <p:cNvPr id="17" name="Google Shape;17;p3"/>
          <p:cNvSpPr txBox="1">
            <a:spLocks noGrp="1"/>
          </p:cNvSpPr>
          <p:nvPr>
            <p:ph type="subTitle" idx="1"/>
          </p:nvPr>
        </p:nvSpPr>
        <p:spPr>
          <a:xfrm>
            <a:off x="713225" y="3319525"/>
            <a:ext cx="3858900" cy="39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300">
                <a:solidFill>
                  <a:schemeClr val="accent2"/>
                </a:solidFill>
                <a:latin typeface="Nunito"/>
                <a:ea typeface="Nunito"/>
                <a:cs typeface="Nunito"/>
                <a:sym typeface="Nuni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13225" y="539500"/>
            <a:ext cx="7717500" cy="559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1110575" y="2945225"/>
            <a:ext cx="3249900" cy="923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1600"/>
              </a:spcBef>
              <a:spcAft>
                <a:spcPts val="0"/>
              </a:spcAft>
              <a:buClr>
                <a:schemeClr val="lt2"/>
              </a:buClr>
              <a:buSzPts val="1200"/>
              <a:buChar char="■"/>
              <a:defRPr sz="1200">
                <a:solidFill>
                  <a:schemeClr val="lt2"/>
                </a:solidFill>
              </a:defRPr>
            </a:lvl3pPr>
            <a:lvl4pPr marL="1828800" lvl="3" indent="-304800">
              <a:spcBef>
                <a:spcPts val="1600"/>
              </a:spcBef>
              <a:spcAft>
                <a:spcPts val="0"/>
              </a:spcAft>
              <a:buClr>
                <a:schemeClr val="lt2"/>
              </a:buClr>
              <a:buSzPts val="1200"/>
              <a:buChar char="●"/>
              <a:defRPr sz="1200">
                <a:solidFill>
                  <a:schemeClr val="lt2"/>
                </a:solidFill>
              </a:defRPr>
            </a:lvl4pPr>
            <a:lvl5pPr marL="2286000" lvl="4" indent="-304800">
              <a:spcBef>
                <a:spcPts val="1600"/>
              </a:spcBef>
              <a:spcAft>
                <a:spcPts val="0"/>
              </a:spcAft>
              <a:buClr>
                <a:schemeClr val="lt2"/>
              </a:buClr>
              <a:buSzPts val="1200"/>
              <a:buChar char="○"/>
              <a:defRPr sz="1200">
                <a:solidFill>
                  <a:schemeClr val="lt2"/>
                </a:solidFill>
              </a:defRPr>
            </a:lvl5pPr>
            <a:lvl6pPr marL="2743200" lvl="5" indent="-304800">
              <a:spcBef>
                <a:spcPts val="1600"/>
              </a:spcBef>
              <a:spcAft>
                <a:spcPts val="0"/>
              </a:spcAft>
              <a:buClr>
                <a:schemeClr val="lt2"/>
              </a:buClr>
              <a:buSzPts val="1200"/>
              <a:buChar char="■"/>
              <a:defRPr sz="1200">
                <a:solidFill>
                  <a:schemeClr val="lt2"/>
                </a:solidFill>
              </a:defRPr>
            </a:lvl6pPr>
            <a:lvl7pPr marL="3200400" lvl="6" indent="-304800">
              <a:spcBef>
                <a:spcPts val="1600"/>
              </a:spcBef>
              <a:spcAft>
                <a:spcPts val="0"/>
              </a:spcAft>
              <a:buClr>
                <a:schemeClr val="lt2"/>
              </a:buClr>
              <a:buSzPts val="1200"/>
              <a:buChar char="●"/>
              <a:defRPr sz="1200">
                <a:solidFill>
                  <a:schemeClr val="lt2"/>
                </a:solidFill>
              </a:defRPr>
            </a:lvl7pPr>
            <a:lvl8pPr marL="3657600" lvl="7" indent="-304800">
              <a:spcBef>
                <a:spcPts val="1600"/>
              </a:spcBef>
              <a:spcAft>
                <a:spcPts val="0"/>
              </a:spcAft>
              <a:buClr>
                <a:schemeClr val="lt2"/>
              </a:buClr>
              <a:buSzPts val="1200"/>
              <a:buChar char="○"/>
              <a:defRPr sz="1200">
                <a:solidFill>
                  <a:schemeClr val="lt2"/>
                </a:solidFill>
              </a:defRPr>
            </a:lvl8pPr>
            <a:lvl9pPr marL="4114800" lvl="8" indent="-304800">
              <a:spcBef>
                <a:spcPts val="1600"/>
              </a:spcBef>
              <a:spcAft>
                <a:spcPts val="1600"/>
              </a:spcAft>
              <a:buClr>
                <a:schemeClr val="lt2"/>
              </a:buClr>
              <a:buSzPts val="1200"/>
              <a:buChar char="■"/>
              <a:defRPr sz="1200">
                <a:solidFill>
                  <a:schemeClr val="lt2"/>
                </a:solidFill>
              </a:defRPr>
            </a:lvl9pPr>
          </a:lstStyle>
          <a:p>
            <a:endParaRPr/>
          </a:p>
        </p:txBody>
      </p:sp>
      <p:sp>
        <p:nvSpPr>
          <p:cNvPr id="25" name="Google Shape;25;p5"/>
          <p:cNvSpPr txBox="1">
            <a:spLocks noGrp="1"/>
          </p:cNvSpPr>
          <p:nvPr>
            <p:ph type="body" idx="2"/>
          </p:nvPr>
        </p:nvSpPr>
        <p:spPr>
          <a:xfrm>
            <a:off x="4783528" y="2945225"/>
            <a:ext cx="3249900" cy="9231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Clr>
                <a:schemeClr val="lt2"/>
              </a:buClr>
              <a:buSzPts val="1400"/>
              <a:buChar char="●"/>
              <a:defRPr sz="1300">
                <a:solidFill>
                  <a:schemeClr val="lt2"/>
                </a:solidFill>
                <a:latin typeface="Nunito"/>
                <a:ea typeface="Nunito"/>
                <a:cs typeface="Nunito"/>
                <a:sym typeface="Nunito"/>
              </a:defRPr>
            </a:lvl1pPr>
            <a:lvl2pPr marL="914400" lvl="1" indent="-304800">
              <a:spcBef>
                <a:spcPts val="0"/>
              </a:spcBef>
              <a:spcAft>
                <a:spcPts val="0"/>
              </a:spcAft>
              <a:buClr>
                <a:schemeClr val="lt2"/>
              </a:buClr>
              <a:buSzPts val="1200"/>
              <a:buChar char="○"/>
              <a:defRPr sz="1200">
                <a:solidFill>
                  <a:schemeClr val="lt2"/>
                </a:solidFill>
              </a:defRPr>
            </a:lvl2pPr>
            <a:lvl3pPr marL="1371600" lvl="2" indent="-304800">
              <a:spcBef>
                <a:spcPts val="1600"/>
              </a:spcBef>
              <a:spcAft>
                <a:spcPts val="0"/>
              </a:spcAft>
              <a:buClr>
                <a:schemeClr val="lt2"/>
              </a:buClr>
              <a:buSzPts val="1200"/>
              <a:buChar char="■"/>
              <a:defRPr sz="1200">
                <a:solidFill>
                  <a:schemeClr val="lt2"/>
                </a:solidFill>
              </a:defRPr>
            </a:lvl3pPr>
            <a:lvl4pPr marL="1828800" lvl="3" indent="-304800">
              <a:spcBef>
                <a:spcPts val="1600"/>
              </a:spcBef>
              <a:spcAft>
                <a:spcPts val="0"/>
              </a:spcAft>
              <a:buClr>
                <a:schemeClr val="lt2"/>
              </a:buClr>
              <a:buSzPts val="1200"/>
              <a:buChar char="●"/>
              <a:defRPr sz="1200">
                <a:solidFill>
                  <a:schemeClr val="lt2"/>
                </a:solidFill>
              </a:defRPr>
            </a:lvl4pPr>
            <a:lvl5pPr marL="2286000" lvl="4" indent="-304800">
              <a:spcBef>
                <a:spcPts val="1600"/>
              </a:spcBef>
              <a:spcAft>
                <a:spcPts val="0"/>
              </a:spcAft>
              <a:buClr>
                <a:schemeClr val="lt2"/>
              </a:buClr>
              <a:buSzPts val="1200"/>
              <a:buChar char="○"/>
              <a:defRPr sz="1200">
                <a:solidFill>
                  <a:schemeClr val="lt2"/>
                </a:solidFill>
              </a:defRPr>
            </a:lvl5pPr>
            <a:lvl6pPr marL="2743200" lvl="5" indent="-304800">
              <a:spcBef>
                <a:spcPts val="1600"/>
              </a:spcBef>
              <a:spcAft>
                <a:spcPts val="0"/>
              </a:spcAft>
              <a:buClr>
                <a:schemeClr val="lt2"/>
              </a:buClr>
              <a:buSzPts val="1200"/>
              <a:buChar char="■"/>
              <a:defRPr sz="1200">
                <a:solidFill>
                  <a:schemeClr val="lt2"/>
                </a:solidFill>
              </a:defRPr>
            </a:lvl6pPr>
            <a:lvl7pPr marL="3200400" lvl="6" indent="-304800">
              <a:spcBef>
                <a:spcPts val="1600"/>
              </a:spcBef>
              <a:spcAft>
                <a:spcPts val="0"/>
              </a:spcAft>
              <a:buClr>
                <a:schemeClr val="lt2"/>
              </a:buClr>
              <a:buSzPts val="1200"/>
              <a:buChar char="●"/>
              <a:defRPr sz="1200">
                <a:solidFill>
                  <a:schemeClr val="lt2"/>
                </a:solidFill>
              </a:defRPr>
            </a:lvl7pPr>
            <a:lvl8pPr marL="3657600" lvl="7" indent="-304800">
              <a:spcBef>
                <a:spcPts val="1600"/>
              </a:spcBef>
              <a:spcAft>
                <a:spcPts val="0"/>
              </a:spcAft>
              <a:buClr>
                <a:schemeClr val="lt2"/>
              </a:buClr>
              <a:buSzPts val="1200"/>
              <a:buChar char="○"/>
              <a:defRPr sz="1200">
                <a:solidFill>
                  <a:schemeClr val="lt2"/>
                </a:solidFill>
              </a:defRPr>
            </a:lvl8pPr>
            <a:lvl9pPr marL="4114800" lvl="8" indent="-304800">
              <a:spcBef>
                <a:spcPts val="1600"/>
              </a:spcBef>
              <a:spcAft>
                <a:spcPts val="1600"/>
              </a:spcAft>
              <a:buClr>
                <a:schemeClr val="lt2"/>
              </a:buClr>
              <a:buSzPts val="1200"/>
              <a:buChar char="■"/>
              <a:defRPr sz="1200">
                <a:solidFill>
                  <a:schemeClr val="lt2"/>
                </a:solidFill>
              </a:defRPr>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
          <p:cNvSpPr txBox="1">
            <a:spLocks noGrp="1"/>
          </p:cNvSpPr>
          <p:nvPr>
            <p:ph type="subTitle" idx="3"/>
          </p:nvPr>
        </p:nvSpPr>
        <p:spPr>
          <a:xfrm>
            <a:off x="981688" y="2287813"/>
            <a:ext cx="3249900" cy="330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a:endParaRPr/>
          </a:p>
        </p:txBody>
      </p:sp>
      <p:sp>
        <p:nvSpPr>
          <p:cNvPr id="28" name="Google Shape;28;p5"/>
          <p:cNvSpPr txBox="1">
            <a:spLocks noGrp="1"/>
          </p:cNvSpPr>
          <p:nvPr>
            <p:ph type="subTitle" idx="4"/>
          </p:nvPr>
        </p:nvSpPr>
        <p:spPr>
          <a:xfrm>
            <a:off x="4783525" y="2287825"/>
            <a:ext cx="3249900" cy="3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800"/>
              <a:buFont typeface="Nunito"/>
              <a:buNone/>
              <a:defRPr b="1">
                <a:solidFill>
                  <a:schemeClr val="accent3"/>
                </a:solidFill>
                <a:latin typeface="Nunito"/>
                <a:ea typeface="Nunito"/>
                <a:cs typeface="Nunito"/>
                <a:sym typeface="Nunito"/>
              </a:defRPr>
            </a:lvl1pPr>
            <a:lvl2pPr lvl="1" rtl="0">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rtl="0">
              <a:spcBef>
                <a:spcPts val="160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rtl="0">
              <a:spcBef>
                <a:spcPts val="1600"/>
              </a:spcBef>
              <a:spcAft>
                <a:spcPts val="1600"/>
              </a:spcAft>
              <a:buClr>
                <a:schemeClr val="accent1"/>
              </a:buClr>
              <a:buSzPts val="1800"/>
              <a:buFont typeface="Nunito"/>
              <a:buNone/>
              <a:defRPr sz="1800">
                <a:solidFill>
                  <a:schemeClr val="accent1"/>
                </a:solidFill>
                <a:latin typeface="Nunito"/>
                <a:ea typeface="Nunito"/>
                <a:cs typeface="Nunito"/>
                <a:sym typeface="Nuni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3225" y="539500"/>
            <a:ext cx="7717500" cy="485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3225" y="539500"/>
            <a:ext cx="7717500" cy="4069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solidFill>
                  <a:schemeClr val="accent5"/>
                </a:solidFill>
                <a:latin typeface="EB Garamond"/>
                <a:ea typeface="EB Garamond"/>
                <a:cs typeface="EB Garamond"/>
                <a:sym typeface="EB Garamond"/>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713225" y="1153750"/>
            <a:ext cx="7717500" cy="1915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b="1">
                <a:solidFill>
                  <a:schemeClr val="accent5"/>
                </a:solidFill>
                <a:latin typeface="EB Garamond"/>
                <a:ea typeface="EB Garamond"/>
                <a:cs typeface="EB Garamond"/>
                <a:sym typeface="EB Garamon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713400" y="3152225"/>
            <a:ext cx="7717500" cy="483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600">
                <a:solidFill>
                  <a:schemeClr val="lt2"/>
                </a:solidFill>
                <a:latin typeface="Nunito"/>
                <a:ea typeface="Nunito"/>
                <a:cs typeface="Nunito"/>
                <a:sym typeface="Nunito"/>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
    <p:bg>
      <p:bgPr>
        <a:solidFill>
          <a:schemeClr val="dk2"/>
        </a:solid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13225" y="539500"/>
            <a:ext cx="7717500" cy="46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5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500"/>
              <a:buFont typeface="EB Garamond"/>
              <a:buNone/>
              <a:defRPr sz="2500" b="1">
                <a:solidFill>
                  <a:schemeClr val="accent5"/>
                </a:solidFill>
                <a:latin typeface="EB Garamond"/>
                <a:ea typeface="EB Garamond"/>
                <a:cs typeface="EB Garamond"/>
                <a:sym typeface="EB Garamond"/>
              </a:defRPr>
            </a:lvl9pPr>
          </a:lstStyle>
          <a:p>
            <a:endParaRPr/>
          </a:p>
        </p:txBody>
      </p:sp>
      <p:sp>
        <p:nvSpPr>
          <p:cNvPr id="54" name="Google Shape;54;p13"/>
          <p:cNvSpPr txBox="1">
            <a:spLocks noGrp="1"/>
          </p:cNvSpPr>
          <p:nvPr>
            <p:ph type="title" idx="2" hasCustomPrompt="1"/>
          </p:nvPr>
        </p:nvSpPr>
        <p:spPr>
          <a:xfrm>
            <a:off x="737950" y="1253213"/>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5" name="Google Shape;55;p13"/>
          <p:cNvSpPr txBox="1">
            <a:spLocks noGrp="1"/>
          </p:cNvSpPr>
          <p:nvPr>
            <p:ph type="title" idx="3"/>
          </p:nvPr>
        </p:nvSpPr>
        <p:spPr>
          <a:xfrm>
            <a:off x="737938" y="1983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56" name="Google Shape;56;p13"/>
          <p:cNvSpPr txBox="1">
            <a:spLocks noGrp="1"/>
          </p:cNvSpPr>
          <p:nvPr>
            <p:ph type="subTitle" idx="1"/>
          </p:nvPr>
        </p:nvSpPr>
        <p:spPr>
          <a:xfrm>
            <a:off x="737938" y="23501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57" name="Google Shape;57;p13"/>
          <p:cNvSpPr txBox="1">
            <a:spLocks noGrp="1"/>
          </p:cNvSpPr>
          <p:nvPr>
            <p:ph type="title" idx="4" hasCustomPrompt="1"/>
          </p:nvPr>
        </p:nvSpPr>
        <p:spPr>
          <a:xfrm>
            <a:off x="737950" y="2999658"/>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58" name="Google Shape;58;p13"/>
          <p:cNvSpPr txBox="1">
            <a:spLocks noGrp="1"/>
          </p:cNvSpPr>
          <p:nvPr>
            <p:ph type="title" idx="5"/>
          </p:nvPr>
        </p:nvSpPr>
        <p:spPr>
          <a:xfrm>
            <a:off x="737938" y="37036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59" name="Google Shape;59;p13"/>
          <p:cNvSpPr txBox="1">
            <a:spLocks noGrp="1"/>
          </p:cNvSpPr>
          <p:nvPr>
            <p:ph type="subTitle" idx="6"/>
          </p:nvPr>
        </p:nvSpPr>
        <p:spPr>
          <a:xfrm>
            <a:off x="737938" y="40703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0" name="Google Shape;60;p13"/>
          <p:cNvSpPr txBox="1">
            <a:spLocks noGrp="1"/>
          </p:cNvSpPr>
          <p:nvPr>
            <p:ph type="title" idx="7" hasCustomPrompt="1"/>
          </p:nvPr>
        </p:nvSpPr>
        <p:spPr>
          <a:xfrm>
            <a:off x="3328350" y="1253213"/>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1" name="Google Shape;61;p13"/>
          <p:cNvSpPr txBox="1">
            <a:spLocks noGrp="1"/>
          </p:cNvSpPr>
          <p:nvPr>
            <p:ph type="title" idx="8"/>
          </p:nvPr>
        </p:nvSpPr>
        <p:spPr>
          <a:xfrm>
            <a:off x="3328338" y="1983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62" name="Google Shape;62;p13"/>
          <p:cNvSpPr txBox="1">
            <a:spLocks noGrp="1"/>
          </p:cNvSpPr>
          <p:nvPr>
            <p:ph type="subTitle" idx="9"/>
          </p:nvPr>
        </p:nvSpPr>
        <p:spPr>
          <a:xfrm>
            <a:off x="3328338" y="23501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3" name="Google Shape;63;p13"/>
          <p:cNvSpPr txBox="1">
            <a:spLocks noGrp="1"/>
          </p:cNvSpPr>
          <p:nvPr>
            <p:ph type="title" idx="13" hasCustomPrompt="1"/>
          </p:nvPr>
        </p:nvSpPr>
        <p:spPr>
          <a:xfrm>
            <a:off x="3328350" y="2999658"/>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4" name="Google Shape;64;p13"/>
          <p:cNvSpPr txBox="1">
            <a:spLocks noGrp="1"/>
          </p:cNvSpPr>
          <p:nvPr>
            <p:ph type="title" idx="14"/>
          </p:nvPr>
        </p:nvSpPr>
        <p:spPr>
          <a:xfrm>
            <a:off x="3328338" y="37036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65" name="Google Shape;65;p13"/>
          <p:cNvSpPr txBox="1">
            <a:spLocks noGrp="1"/>
          </p:cNvSpPr>
          <p:nvPr>
            <p:ph type="subTitle" idx="15"/>
          </p:nvPr>
        </p:nvSpPr>
        <p:spPr>
          <a:xfrm>
            <a:off x="3328338" y="40703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6" name="Google Shape;66;p13"/>
          <p:cNvSpPr txBox="1">
            <a:spLocks noGrp="1"/>
          </p:cNvSpPr>
          <p:nvPr>
            <p:ph type="title" idx="16" hasCustomPrompt="1"/>
          </p:nvPr>
        </p:nvSpPr>
        <p:spPr>
          <a:xfrm>
            <a:off x="5918750" y="1253213"/>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67" name="Google Shape;67;p13"/>
          <p:cNvSpPr txBox="1">
            <a:spLocks noGrp="1"/>
          </p:cNvSpPr>
          <p:nvPr>
            <p:ph type="title" idx="17"/>
          </p:nvPr>
        </p:nvSpPr>
        <p:spPr>
          <a:xfrm>
            <a:off x="5918738" y="19834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68" name="Google Shape;68;p13"/>
          <p:cNvSpPr txBox="1">
            <a:spLocks noGrp="1"/>
          </p:cNvSpPr>
          <p:nvPr>
            <p:ph type="subTitle" idx="18"/>
          </p:nvPr>
        </p:nvSpPr>
        <p:spPr>
          <a:xfrm>
            <a:off x="5918738" y="23501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69" name="Google Shape;69;p13"/>
          <p:cNvSpPr txBox="1">
            <a:spLocks noGrp="1"/>
          </p:cNvSpPr>
          <p:nvPr>
            <p:ph type="title" idx="19" hasCustomPrompt="1"/>
          </p:nvPr>
        </p:nvSpPr>
        <p:spPr>
          <a:xfrm>
            <a:off x="5918750" y="2999658"/>
            <a:ext cx="2487300" cy="81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6000"/>
              <a:buFont typeface="EB Garamond"/>
              <a:buNone/>
              <a:defRPr sz="4500">
                <a:solidFill>
                  <a:schemeClr val="accent5"/>
                </a:solidFill>
                <a:latin typeface="EB Garamond"/>
                <a:ea typeface="EB Garamond"/>
                <a:cs typeface="EB Garamond"/>
                <a:sym typeface="EB Garamond"/>
              </a:defRPr>
            </a:lvl1pPr>
            <a:lvl2pPr lvl="1"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2pPr>
            <a:lvl3pPr lvl="2"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3pPr>
            <a:lvl4pPr lvl="3"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4pPr>
            <a:lvl5pPr lvl="4"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5pPr>
            <a:lvl6pPr lvl="5"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6pPr>
            <a:lvl7pPr lvl="6"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7pPr>
            <a:lvl8pPr lvl="7"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8pPr>
            <a:lvl9pPr lvl="8" algn="ctr" rtl="0">
              <a:spcBef>
                <a:spcPts val="0"/>
              </a:spcBef>
              <a:spcAft>
                <a:spcPts val="0"/>
              </a:spcAft>
              <a:buClr>
                <a:schemeClr val="accent5"/>
              </a:buClr>
              <a:buSzPts val="6000"/>
              <a:buFont typeface="EB Garamond"/>
              <a:buNone/>
              <a:defRPr sz="6000">
                <a:solidFill>
                  <a:schemeClr val="accent5"/>
                </a:solidFill>
                <a:latin typeface="EB Garamond"/>
                <a:ea typeface="EB Garamond"/>
                <a:cs typeface="EB Garamond"/>
                <a:sym typeface="EB Garamond"/>
              </a:defRPr>
            </a:lvl9pPr>
          </a:lstStyle>
          <a:p>
            <a:r>
              <a:t>xx%</a:t>
            </a:r>
          </a:p>
        </p:txBody>
      </p:sp>
      <p:sp>
        <p:nvSpPr>
          <p:cNvPr id="70" name="Google Shape;70;p13"/>
          <p:cNvSpPr txBox="1">
            <a:spLocks noGrp="1"/>
          </p:cNvSpPr>
          <p:nvPr>
            <p:ph type="title" idx="20"/>
          </p:nvPr>
        </p:nvSpPr>
        <p:spPr>
          <a:xfrm>
            <a:off x="5918738" y="3703625"/>
            <a:ext cx="2487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algn="ctr"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71" name="Google Shape;71;p13"/>
          <p:cNvSpPr txBox="1">
            <a:spLocks noGrp="1"/>
          </p:cNvSpPr>
          <p:nvPr>
            <p:ph type="subTitle" idx="21"/>
          </p:nvPr>
        </p:nvSpPr>
        <p:spPr>
          <a:xfrm>
            <a:off x="5918738" y="4070375"/>
            <a:ext cx="24873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algn="ctr"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2">
  <p:cSld name="CUSTOM_1">
    <p:bg>
      <p:bgPr>
        <a:solidFill>
          <a:schemeClr val="dk2"/>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713225" y="1712875"/>
            <a:ext cx="3858900" cy="479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74" name="Google Shape;74;p14"/>
          <p:cNvSpPr txBox="1">
            <a:spLocks noGrp="1"/>
          </p:cNvSpPr>
          <p:nvPr>
            <p:ph type="subTitle" idx="1"/>
          </p:nvPr>
        </p:nvSpPr>
        <p:spPr>
          <a:xfrm>
            <a:off x="713225" y="2416700"/>
            <a:ext cx="3858900" cy="105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800"/>
              <a:buFont typeface="Nunito"/>
              <a:buNone/>
              <a:defRPr sz="16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7" r:id="rId6"/>
    <p:sldLayoutId id="2147483658" r:id="rId7"/>
    <p:sldLayoutId id="2147483659" r:id="rId8"/>
    <p:sldLayoutId id="2147483660" r:id="rId9"/>
    <p:sldLayoutId id="2147483661" r:id="rId10"/>
    <p:sldLayoutId id="2147483662"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4213401" y="935432"/>
            <a:ext cx="4761600" cy="174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ro-RO" sz="2800" dirty="0">
                <a:solidFill>
                  <a:schemeClr val="lt2"/>
                </a:solidFill>
              </a:rPr>
              <a:t>Analiza Sectorului Agricol din Bihor în perioada 2018-202</a:t>
            </a:r>
            <a:r>
              <a:rPr lang="en-US" sz="2800" dirty="0">
                <a:solidFill>
                  <a:schemeClr val="lt2"/>
                </a:solidFill>
              </a:rPr>
              <a:t>1</a:t>
            </a:r>
            <a:r>
              <a:rPr lang="ro-RO" sz="2800" dirty="0">
                <a:solidFill>
                  <a:schemeClr val="lt2"/>
                </a:solidFill>
              </a:rPr>
              <a:t> </a:t>
            </a:r>
          </a:p>
        </p:txBody>
      </p:sp>
      <p:sp>
        <p:nvSpPr>
          <p:cNvPr id="186" name="Google Shape;186;p30"/>
          <p:cNvSpPr txBox="1">
            <a:spLocks noGrp="1"/>
          </p:cNvSpPr>
          <p:nvPr>
            <p:ph type="subTitle" idx="1"/>
          </p:nvPr>
        </p:nvSpPr>
        <p:spPr>
          <a:xfrm>
            <a:off x="3982695" y="2634863"/>
            <a:ext cx="4506853" cy="61380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ro-RO" dirty="0"/>
              <a:t> </a:t>
            </a:r>
            <a:r>
              <a:rPr lang="ro-RO" sz="1200" dirty="0"/>
              <a:t>O Perspectivă asupra Codurilor CAEN 011 și 012</a:t>
            </a:r>
            <a:endParaRPr sz="1200" dirty="0"/>
          </a:p>
        </p:txBody>
      </p:sp>
      <p:sp>
        <p:nvSpPr>
          <p:cNvPr id="187" name="Google Shape;187;p30"/>
          <p:cNvSpPr/>
          <p:nvPr/>
        </p:nvSpPr>
        <p:spPr>
          <a:xfrm>
            <a:off x="6390325" y="-15354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rot="-1248412">
            <a:off x="4825511" y="46607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rot="-1248538">
            <a:off x="5659579" y="49130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rot="-5401006">
            <a:off x="7007990" y="3515501"/>
            <a:ext cx="5555651"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close-up of wheat in a field&#10;&#10;Description automatically generated with medium confidence">
            <a:extLst>
              <a:ext uri="{FF2B5EF4-FFF2-40B4-BE49-F238E27FC236}">
                <a16:creationId xmlns:a16="http://schemas.microsoft.com/office/drawing/2014/main" id="{8D6CAD49-79A6-20D9-4B30-07FE55D463F0}"/>
              </a:ext>
            </a:extLst>
          </p:cNvPr>
          <p:cNvPicPr>
            <a:picLocks noChangeAspect="1"/>
          </p:cNvPicPr>
          <p:nvPr/>
        </p:nvPicPr>
        <p:blipFill rotWithShape="1">
          <a:blip r:embed="rId3">
            <a:alphaModFix amt="20000"/>
          </a:blip>
          <a:srcRect l="30092" t="-382" r="22114" b="1718"/>
          <a:stretch/>
        </p:blipFill>
        <p:spPr>
          <a:xfrm>
            <a:off x="-510973" y="-111450"/>
            <a:ext cx="4180024" cy="5254950"/>
          </a:xfrm>
          <a:custGeom>
            <a:avLst/>
            <a:gdLst>
              <a:gd name="connsiteX0" fmla="*/ 0 w 4180024"/>
              <a:gd name="connsiteY0" fmla="*/ 0 h 5254950"/>
              <a:gd name="connsiteX1" fmla="*/ 555346 w 4180024"/>
              <a:gd name="connsiteY1" fmla="*/ 0 h 5254950"/>
              <a:gd name="connsiteX2" fmla="*/ 1027092 w 4180024"/>
              <a:gd name="connsiteY2" fmla="*/ 0 h 5254950"/>
              <a:gd name="connsiteX3" fmla="*/ 1666038 w 4180024"/>
              <a:gd name="connsiteY3" fmla="*/ 0 h 5254950"/>
              <a:gd name="connsiteX4" fmla="*/ 2263184 w 4180024"/>
              <a:gd name="connsiteY4" fmla="*/ 0 h 5254950"/>
              <a:gd name="connsiteX5" fmla="*/ 2776730 w 4180024"/>
              <a:gd name="connsiteY5" fmla="*/ 0 h 5254950"/>
              <a:gd name="connsiteX6" fmla="*/ 3248476 w 4180024"/>
              <a:gd name="connsiteY6" fmla="*/ 0 h 5254950"/>
              <a:gd name="connsiteX7" fmla="*/ 4180024 w 4180024"/>
              <a:gd name="connsiteY7" fmla="*/ 0 h 5254950"/>
              <a:gd name="connsiteX8" fmla="*/ 4180024 w 4180024"/>
              <a:gd name="connsiteY8" fmla="*/ 583883 h 5254950"/>
              <a:gd name="connsiteX9" fmla="*/ 4180024 w 4180024"/>
              <a:gd name="connsiteY9" fmla="*/ 1115217 h 5254950"/>
              <a:gd name="connsiteX10" fmla="*/ 4180024 w 4180024"/>
              <a:gd name="connsiteY10" fmla="*/ 1646551 h 5254950"/>
              <a:gd name="connsiteX11" fmla="*/ 4180024 w 4180024"/>
              <a:gd name="connsiteY11" fmla="*/ 2282984 h 5254950"/>
              <a:gd name="connsiteX12" fmla="*/ 4180024 w 4180024"/>
              <a:gd name="connsiteY12" fmla="*/ 2971966 h 5254950"/>
              <a:gd name="connsiteX13" fmla="*/ 4180024 w 4180024"/>
              <a:gd name="connsiteY13" fmla="*/ 3555849 h 5254950"/>
              <a:gd name="connsiteX14" fmla="*/ 4180024 w 4180024"/>
              <a:gd name="connsiteY14" fmla="*/ 4087183 h 5254950"/>
              <a:gd name="connsiteX15" fmla="*/ 4180024 w 4180024"/>
              <a:gd name="connsiteY15" fmla="*/ 4618517 h 5254950"/>
              <a:gd name="connsiteX16" fmla="*/ 4180024 w 4180024"/>
              <a:gd name="connsiteY16" fmla="*/ 5254950 h 5254950"/>
              <a:gd name="connsiteX17" fmla="*/ 3499277 w 4180024"/>
              <a:gd name="connsiteY17" fmla="*/ 5254950 h 5254950"/>
              <a:gd name="connsiteX18" fmla="*/ 2985731 w 4180024"/>
              <a:gd name="connsiteY18" fmla="*/ 5254950 h 5254950"/>
              <a:gd name="connsiteX19" fmla="*/ 2304985 w 4180024"/>
              <a:gd name="connsiteY19" fmla="*/ 5254950 h 5254950"/>
              <a:gd name="connsiteX20" fmla="*/ 1624238 w 4180024"/>
              <a:gd name="connsiteY20" fmla="*/ 5254950 h 5254950"/>
              <a:gd name="connsiteX21" fmla="*/ 985291 w 4180024"/>
              <a:gd name="connsiteY21" fmla="*/ 5254950 h 5254950"/>
              <a:gd name="connsiteX22" fmla="*/ 0 w 4180024"/>
              <a:gd name="connsiteY22" fmla="*/ 5254950 h 5254950"/>
              <a:gd name="connsiteX23" fmla="*/ 0 w 4180024"/>
              <a:gd name="connsiteY23" fmla="*/ 4828715 h 5254950"/>
              <a:gd name="connsiteX24" fmla="*/ 0 w 4180024"/>
              <a:gd name="connsiteY24" fmla="*/ 4244832 h 5254950"/>
              <a:gd name="connsiteX25" fmla="*/ 0 w 4180024"/>
              <a:gd name="connsiteY25" fmla="*/ 3660949 h 5254950"/>
              <a:gd name="connsiteX26" fmla="*/ 0 w 4180024"/>
              <a:gd name="connsiteY26" fmla="*/ 3234714 h 5254950"/>
              <a:gd name="connsiteX27" fmla="*/ 0 w 4180024"/>
              <a:gd name="connsiteY27" fmla="*/ 2598281 h 5254950"/>
              <a:gd name="connsiteX28" fmla="*/ 0 w 4180024"/>
              <a:gd name="connsiteY28" fmla="*/ 1909299 h 5254950"/>
              <a:gd name="connsiteX29" fmla="*/ 0 w 4180024"/>
              <a:gd name="connsiteY29" fmla="*/ 1430514 h 5254950"/>
              <a:gd name="connsiteX30" fmla="*/ 0 w 4180024"/>
              <a:gd name="connsiteY30" fmla="*/ 951730 h 5254950"/>
              <a:gd name="connsiteX31" fmla="*/ 0 w 4180024"/>
              <a:gd name="connsiteY31" fmla="*/ 0 h 525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80024" h="5254950" fill="none" extrusionOk="0">
                <a:moveTo>
                  <a:pt x="0" y="0"/>
                </a:moveTo>
                <a:cubicBezTo>
                  <a:pt x="262303" y="-10667"/>
                  <a:pt x="369768" y="58129"/>
                  <a:pt x="555346" y="0"/>
                </a:cubicBezTo>
                <a:cubicBezTo>
                  <a:pt x="740924" y="-58129"/>
                  <a:pt x="881950" y="29608"/>
                  <a:pt x="1027092" y="0"/>
                </a:cubicBezTo>
                <a:cubicBezTo>
                  <a:pt x="1172234" y="-29608"/>
                  <a:pt x="1378796" y="55870"/>
                  <a:pt x="1666038" y="0"/>
                </a:cubicBezTo>
                <a:cubicBezTo>
                  <a:pt x="1953280" y="-55870"/>
                  <a:pt x="2104191" y="45228"/>
                  <a:pt x="2263184" y="0"/>
                </a:cubicBezTo>
                <a:cubicBezTo>
                  <a:pt x="2422177" y="-45228"/>
                  <a:pt x="2588422" y="53695"/>
                  <a:pt x="2776730" y="0"/>
                </a:cubicBezTo>
                <a:cubicBezTo>
                  <a:pt x="2965038" y="-53695"/>
                  <a:pt x="3138160" y="1775"/>
                  <a:pt x="3248476" y="0"/>
                </a:cubicBezTo>
                <a:cubicBezTo>
                  <a:pt x="3358792" y="-1775"/>
                  <a:pt x="3830053" y="26412"/>
                  <a:pt x="4180024" y="0"/>
                </a:cubicBezTo>
                <a:cubicBezTo>
                  <a:pt x="4206152" y="203764"/>
                  <a:pt x="4164931" y="438692"/>
                  <a:pt x="4180024" y="583883"/>
                </a:cubicBezTo>
                <a:cubicBezTo>
                  <a:pt x="4195117" y="729074"/>
                  <a:pt x="4120347" y="864617"/>
                  <a:pt x="4180024" y="1115217"/>
                </a:cubicBezTo>
                <a:cubicBezTo>
                  <a:pt x="4239701" y="1365817"/>
                  <a:pt x="4152676" y="1443311"/>
                  <a:pt x="4180024" y="1646551"/>
                </a:cubicBezTo>
                <a:cubicBezTo>
                  <a:pt x="4207372" y="1849791"/>
                  <a:pt x="4110611" y="1968617"/>
                  <a:pt x="4180024" y="2282984"/>
                </a:cubicBezTo>
                <a:cubicBezTo>
                  <a:pt x="4249437" y="2597351"/>
                  <a:pt x="4165766" y="2737317"/>
                  <a:pt x="4180024" y="2971966"/>
                </a:cubicBezTo>
                <a:cubicBezTo>
                  <a:pt x="4194282" y="3206615"/>
                  <a:pt x="4131648" y="3310001"/>
                  <a:pt x="4180024" y="3555849"/>
                </a:cubicBezTo>
                <a:cubicBezTo>
                  <a:pt x="4228400" y="3801697"/>
                  <a:pt x="4144051" y="3977023"/>
                  <a:pt x="4180024" y="4087183"/>
                </a:cubicBezTo>
                <a:cubicBezTo>
                  <a:pt x="4215997" y="4197343"/>
                  <a:pt x="4136449" y="4392331"/>
                  <a:pt x="4180024" y="4618517"/>
                </a:cubicBezTo>
                <a:cubicBezTo>
                  <a:pt x="4223599" y="4844703"/>
                  <a:pt x="4113469" y="5054368"/>
                  <a:pt x="4180024" y="5254950"/>
                </a:cubicBezTo>
                <a:cubicBezTo>
                  <a:pt x="3926417" y="5262247"/>
                  <a:pt x="3635817" y="5193418"/>
                  <a:pt x="3499277" y="5254950"/>
                </a:cubicBezTo>
                <a:cubicBezTo>
                  <a:pt x="3362737" y="5316482"/>
                  <a:pt x="3217416" y="5245117"/>
                  <a:pt x="2985731" y="5254950"/>
                </a:cubicBezTo>
                <a:cubicBezTo>
                  <a:pt x="2754046" y="5264783"/>
                  <a:pt x="2606018" y="5214651"/>
                  <a:pt x="2304985" y="5254950"/>
                </a:cubicBezTo>
                <a:cubicBezTo>
                  <a:pt x="2003952" y="5295249"/>
                  <a:pt x="1955002" y="5244756"/>
                  <a:pt x="1624238" y="5254950"/>
                </a:cubicBezTo>
                <a:cubicBezTo>
                  <a:pt x="1293474" y="5265144"/>
                  <a:pt x="1143181" y="5250232"/>
                  <a:pt x="985291" y="5254950"/>
                </a:cubicBezTo>
                <a:cubicBezTo>
                  <a:pt x="827401" y="5259668"/>
                  <a:pt x="429936" y="5179749"/>
                  <a:pt x="0" y="5254950"/>
                </a:cubicBezTo>
                <a:cubicBezTo>
                  <a:pt x="-32719" y="5046228"/>
                  <a:pt x="6668" y="4930078"/>
                  <a:pt x="0" y="4828715"/>
                </a:cubicBezTo>
                <a:cubicBezTo>
                  <a:pt x="-6668" y="4727353"/>
                  <a:pt x="47789" y="4507708"/>
                  <a:pt x="0" y="4244832"/>
                </a:cubicBezTo>
                <a:cubicBezTo>
                  <a:pt x="-47789" y="3981956"/>
                  <a:pt x="56712" y="3941004"/>
                  <a:pt x="0" y="3660949"/>
                </a:cubicBezTo>
                <a:cubicBezTo>
                  <a:pt x="-56712" y="3380894"/>
                  <a:pt x="12292" y="3359551"/>
                  <a:pt x="0" y="3234714"/>
                </a:cubicBezTo>
                <a:cubicBezTo>
                  <a:pt x="-12292" y="3109878"/>
                  <a:pt x="43629" y="2821015"/>
                  <a:pt x="0" y="2598281"/>
                </a:cubicBezTo>
                <a:cubicBezTo>
                  <a:pt x="-43629" y="2375547"/>
                  <a:pt x="81542" y="2104208"/>
                  <a:pt x="0" y="1909299"/>
                </a:cubicBezTo>
                <a:cubicBezTo>
                  <a:pt x="-81542" y="1714390"/>
                  <a:pt x="5728" y="1659210"/>
                  <a:pt x="0" y="1430514"/>
                </a:cubicBezTo>
                <a:cubicBezTo>
                  <a:pt x="-5728" y="1201819"/>
                  <a:pt x="18927" y="1064724"/>
                  <a:pt x="0" y="951730"/>
                </a:cubicBezTo>
                <a:cubicBezTo>
                  <a:pt x="-18927" y="838736"/>
                  <a:pt x="42977" y="202426"/>
                  <a:pt x="0" y="0"/>
                </a:cubicBezTo>
                <a:close/>
              </a:path>
              <a:path w="4180024" h="5254950" stroke="0" extrusionOk="0">
                <a:moveTo>
                  <a:pt x="0" y="0"/>
                </a:moveTo>
                <a:cubicBezTo>
                  <a:pt x="173169" y="-3515"/>
                  <a:pt x="340114" y="33546"/>
                  <a:pt x="513546" y="0"/>
                </a:cubicBezTo>
                <a:cubicBezTo>
                  <a:pt x="686978" y="-33546"/>
                  <a:pt x="844999" y="38038"/>
                  <a:pt x="1068892" y="0"/>
                </a:cubicBezTo>
                <a:cubicBezTo>
                  <a:pt x="1292785" y="-38038"/>
                  <a:pt x="1360039" y="40377"/>
                  <a:pt x="1540637" y="0"/>
                </a:cubicBezTo>
                <a:cubicBezTo>
                  <a:pt x="1721236" y="-40377"/>
                  <a:pt x="1825266" y="52756"/>
                  <a:pt x="2054183" y="0"/>
                </a:cubicBezTo>
                <a:cubicBezTo>
                  <a:pt x="2283100" y="-52756"/>
                  <a:pt x="2465187" y="1335"/>
                  <a:pt x="2609529" y="0"/>
                </a:cubicBezTo>
                <a:cubicBezTo>
                  <a:pt x="2753871" y="-1335"/>
                  <a:pt x="2968888" y="9376"/>
                  <a:pt x="3248476" y="0"/>
                </a:cubicBezTo>
                <a:cubicBezTo>
                  <a:pt x="3528064" y="-9376"/>
                  <a:pt x="3785870" y="44658"/>
                  <a:pt x="4180024" y="0"/>
                </a:cubicBezTo>
                <a:cubicBezTo>
                  <a:pt x="4189034" y="131028"/>
                  <a:pt x="4149699" y="378633"/>
                  <a:pt x="4180024" y="531334"/>
                </a:cubicBezTo>
                <a:cubicBezTo>
                  <a:pt x="4210349" y="684035"/>
                  <a:pt x="4109266" y="1015358"/>
                  <a:pt x="4180024" y="1220316"/>
                </a:cubicBezTo>
                <a:cubicBezTo>
                  <a:pt x="4250782" y="1425274"/>
                  <a:pt x="4173308" y="1594912"/>
                  <a:pt x="4180024" y="1909298"/>
                </a:cubicBezTo>
                <a:cubicBezTo>
                  <a:pt x="4186740" y="2223684"/>
                  <a:pt x="4133025" y="2256137"/>
                  <a:pt x="4180024" y="2440632"/>
                </a:cubicBezTo>
                <a:cubicBezTo>
                  <a:pt x="4227023" y="2625127"/>
                  <a:pt x="4168352" y="2873600"/>
                  <a:pt x="4180024" y="3024516"/>
                </a:cubicBezTo>
                <a:cubicBezTo>
                  <a:pt x="4191696" y="3175432"/>
                  <a:pt x="4154378" y="3368144"/>
                  <a:pt x="4180024" y="3660948"/>
                </a:cubicBezTo>
                <a:cubicBezTo>
                  <a:pt x="4205670" y="3953752"/>
                  <a:pt x="4163646" y="4094677"/>
                  <a:pt x="4180024" y="4244832"/>
                </a:cubicBezTo>
                <a:cubicBezTo>
                  <a:pt x="4196402" y="4394987"/>
                  <a:pt x="4144178" y="4752537"/>
                  <a:pt x="4180024" y="5254950"/>
                </a:cubicBezTo>
                <a:cubicBezTo>
                  <a:pt x="4037757" y="5289208"/>
                  <a:pt x="3825413" y="5245706"/>
                  <a:pt x="3708278" y="5254950"/>
                </a:cubicBezTo>
                <a:cubicBezTo>
                  <a:pt x="3591143" y="5264194"/>
                  <a:pt x="3348607" y="5206742"/>
                  <a:pt x="3111132" y="5254950"/>
                </a:cubicBezTo>
                <a:cubicBezTo>
                  <a:pt x="2873657" y="5303158"/>
                  <a:pt x="2570557" y="5247534"/>
                  <a:pt x="2430385" y="5254950"/>
                </a:cubicBezTo>
                <a:cubicBezTo>
                  <a:pt x="2290213" y="5262366"/>
                  <a:pt x="2024361" y="5247430"/>
                  <a:pt x="1833239" y="5254950"/>
                </a:cubicBezTo>
                <a:cubicBezTo>
                  <a:pt x="1642117" y="5262470"/>
                  <a:pt x="1480826" y="5221481"/>
                  <a:pt x="1361494" y="5254950"/>
                </a:cubicBezTo>
                <a:cubicBezTo>
                  <a:pt x="1242162" y="5288419"/>
                  <a:pt x="930883" y="5216057"/>
                  <a:pt x="680747" y="5254950"/>
                </a:cubicBezTo>
                <a:cubicBezTo>
                  <a:pt x="430611" y="5293843"/>
                  <a:pt x="297425" y="5202180"/>
                  <a:pt x="0" y="5254950"/>
                </a:cubicBezTo>
                <a:cubicBezTo>
                  <a:pt x="-46207" y="5112238"/>
                  <a:pt x="41669" y="4953782"/>
                  <a:pt x="0" y="4723616"/>
                </a:cubicBezTo>
                <a:cubicBezTo>
                  <a:pt x="-41669" y="4493450"/>
                  <a:pt x="45352" y="4414425"/>
                  <a:pt x="0" y="4139733"/>
                </a:cubicBezTo>
                <a:cubicBezTo>
                  <a:pt x="-45352" y="3865041"/>
                  <a:pt x="2703" y="3775192"/>
                  <a:pt x="0" y="3660949"/>
                </a:cubicBezTo>
                <a:cubicBezTo>
                  <a:pt x="-2703" y="3546706"/>
                  <a:pt x="40857" y="3387449"/>
                  <a:pt x="0" y="3234714"/>
                </a:cubicBezTo>
                <a:cubicBezTo>
                  <a:pt x="-40857" y="3081980"/>
                  <a:pt x="33900" y="2920038"/>
                  <a:pt x="0" y="2808479"/>
                </a:cubicBezTo>
                <a:cubicBezTo>
                  <a:pt x="-33900" y="2696920"/>
                  <a:pt x="18169" y="2487097"/>
                  <a:pt x="0" y="2382244"/>
                </a:cubicBezTo>
                <a:cubicBezTo>
                  <a:pt x="-18169" y="2277391"/>
                  <a:pt x="54090" y="2100465"/>
                  <a:pt x="0" y="1850910"/>
                </a:cubicBezTo>
                <a:cubicBezTo>
                  <a:pt x="-54090" y="1601355"/>
                  <a:pt x="25761" y="1531177"/>
                  <a:pt x="0" y="1372126"/>
                </a:cubicBezTo>
                <a:cubicBezTo>
                  <a:pt x="-25761" y="1213075"/>
                  <a:pt x="36705" y="1047592"/>
                  <a:pt x="0" y="945891"/>
                </a:cubicBezTo>
                <a:cubicBezTo>
                  <a:pt x="-36705" y="844191"/>
                  <a:pt x="75150" y="194349"/>
                  <a:pt x="0" y="0"/>
                </a:cubicBezTo>
                <a:close/>
              </a:path>
            </a:pathLst>
          </a:custGeom>
          <a:ln>
            <a:solidFill>
              <a:schemeClr val="tx1"/>
            </a:solidFill>
            <a:extLst>
              <a:ext uri="{C807C97D-BFC1-408E-A445-0C87EB9F89A2}">
                <ask:lineSketchStyleProps xmlns:ask="http://schemas.microsoft.com/office/drawing/2018/sketchyshapes" sd="544113291">
                  <a:prstGeom prst="rect">
                    <a:avLst/>
                  </a:prstGeom>
                  <ask:type>
                    <ask:lineSketchScribble/>
                  </ask:type>
                </ask:lineSketchStyleProps>
              </a:ext>
            </a:extLst>
          </a:ln>
        </p:spPr>
      </p:pic>
      <p:sp>
        <p:nvSpPr>
          <p:cNvPr id="7" name="Google Shape;186;p30">
            <a:extLst>
              <a:ext uri="{FF2B5EF4-FFF2-40B4-BE49-F238E27FC236}">
                <a16:creationId xmlns:a16="http://schemas.microsoft.com/office/drawing/2014/main" id="{778C6EC1-319D-EBAD-F97D-7B0E9E787101}"/>
              </a:ext>
            </a:extLst>
          </p:cNvPr>
          <p:cNvSpPr txBox="1">
            <a:spLocks/>
          </p:cNvSpPr>
          <p:nvPr/>
        </p:nvSpPr>
        <p:spPr>
          <a:xfrm>
            <a:off x="4044403" y="3743919"/>
            <a:ext cx="4930598" cy="85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800"/>
              <a:buFont typeface="Arial"/>
              <a:buNone/>
              <a:defRPr sz="1800" b="0" i="0" u="none" strike="noStrike" cap="none">
                <a:solidFill>
                  <a:schemeClr val="accent5"/>
                </a:solidFill>
                <a:latin typeface="Nunito"/>
                <a:ea typeface="Nunito"/>
                <a:cs typeface="Nunito"/>
                <a:sym typeface="Nunito"/>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buClr>
                <a:schemeClr val="dk1"/>
              </a:buClr>
              <a:buSzPts val="1100"/>
            </a:pPr>
            <a:r>
              <a:rPr lang="en-US" b="1">
                <a:latin typeface="EB Garamond" panose="00000500000000000000" pitchFamily="2" charset="0"/>
                <a:ea typeface="EB Garamond" panose="00000500000000000000" pitchFamily="2" charset="0"/>
              </a:rPr>
              <a:t>Cociubei </a:t>
            </a:r>
            <a:r>
              <a:rPr lang="en-US" b="1" dirty="0">
                <a:latin typeface="EB Garamond" panose="00000500000000000000" pitchFamily="2" charset="0"/>
                <a:ea typeface="EB Garamond" panose="00000500000000000000" pitchFamily="2" charset="0"/>
              </a:rPr>
              <a:t>Antonia</a:t>
            </a:r>
            <a:endParaRPr lang="ro-RO" sz="1400" b="1" dirty="0">
              <a:solidFill>
                <a:schemeClr val="accent4">
                  <a:lumMod val="75000"/>
                </a:schemeClr>
              </a:solidFill>
              <a:latin typeface="EB Garamond" panose="00000500000000000000" pitchFamily="2" charset="0"/>
              <a:ea typeface="EB Garamond"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433862" y="2061043"/>
            <a:ext cx="5139378" cy="105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4000" dirty="0" err="1"/>
              <a:t>DataVisualization</a:t>
            </a:r>
            <a:r>
              <a:rPr lang="en-US" sz="4000" dirty="0"/>
              <a:t> </a:t>
            </a:r>
            <a:br>
              <a:rPr lang="ro-RO" sz="4000" dirty="0"/>
            </a:br>
            <a:r>
              <a:rPr lang="ro-RO" sz="4000" dirty="0"/>
              <a:t> </a:t>
            </a:r>
            <a:r>
              <a:rPr lang="en-US" sz="4000" dirty="0"/>
              <a:t>&amp; Analysis </a:t>
            </a:r>
            <a:endParaRPr sz="4000" dirty="0"/>
          </a:p>
        </p:txBody>
      </p:sp>
      <p:sp>
        <p:nvSpPr>
          <p:cNvPr id="284" name="Google Shape;284;p36"/>
          <p:cNvSpPr txBox="1">
            <a:spLocks noGrp="1"/>
          </p:cNvSpPr>
          <p:nvPr>
            <p:ph type="title" idx="2"/>
          </p:nvPr>
        </p:nvSpPr>
        <p:spPr>
          <a:xfrm>
            <a:off x="713225" y="1143750"/>
            <a:ext cx="3858900" cy="85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ro-RO" dirty="0"/>
              <a:t>3</a:t>
            </a:r>
            <a:endParaRPr dirty="0"/>
          </a:p>
        </p:txBody>
      </p:sp>
      <p:pic>
        <p:nvPicPr>
          <p:cNvPr id="286" name="Google Shape;286;p36"/>
          <p:cNvPicPr preferRelativeResize="0"/>
          <p:nvPr/>
        </p:nvPicPr>
        <p:blipFill rotWithShape="1">
          <a:blip r:embed="rId3">
            <a:alphaModFix/>
          </a:blip>
          <a:srcRect l="24440" r="24440"/>
          <a:stretch/>
        </p:blipFill>
        <p:spPr>
          <a:xfrm>
            <a:off x="5199012" y="8975"/>
            <a:ext cx="3944990" cy="5143500"/>
          </a:xfrm>
          <a:prstGeom prst="rect">
            <a:avLst/>
          </a:prstGeom>
          <a:noFill/>
          <a:ln>
            <a:noFill/>
          </a:ln>
        </p:spPr>
      </p:pic>
      <p:sp>
        <p:nvSpPr>
          <p:cNvPr id="287" name="Google Shape;287;p36"/>
          <p:cNvSpPr/>
          <p:nvPr/>
        </p:nvSpPr>
        <p:spPr>
          <a:xfrm rot="5398976">
            <a:off x="3376438"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rot="5398976">
            <a:off x="3376438"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2680375" y="-13830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6"/>
          <p:cNvSpPr/>
          <p:nvPr/>
        </p:nvSpPr>
        <p:spPr>
          <a:xfrm rot="-1248412">
            <a:off x="1115561" y="48131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6"/>
          <p:cNvSpPr/>
          <p:nvPr/>
        </p:nvSpPr>
        <p:spPr>
          <a:xfrm rot="-1248538">
            <a:off x="1949629" y="50654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6"/>
          <p:cNvGrpSpPr/>
          <p:nvPr/>
        </p:nvGrpSpPr>
        <p:grpSpPr>
          <a:xfrm>
            <a:off x="277725" y="4519511"/>
            <a:ext cx="604655" cy="482923"/>
            <a:chOff x="5879425" y="4466724"/>
            <a:chExt cx="604655" cy="482923"/>
          </a:xfrm>
        </p:grpSpPr>
        <p:sp>
          <p:nvSpPr>
            <p:cNvPr id="293" name="Google Shape;293;p36"/>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6"/>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35" name="Google Shape;335;p37"/>
          <p:cNvGrpSpPr/>
          <p:nvPr/>
        </p:nvGrpSpPr>
        <p:grpSpPr>
          <a:xfrm>
            <a:off x="8430775" y="4515774"/>
            <a:ext cx="604655" cy="482923"/>
            <a:chOff x="5879425" y="4466724"/>
            <a:chExt cx="604655" cy="482923"/>
          </a:xfrm>
        </p:grpSpPr>
        <p:sp>
          <p:nvSpPr>
            <p:cNvPr id="336" name="Google Shape;336;p37"/>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7"/>
          <p:cNvSpPr/>
          <p:nvPr/>
        </p:nvSpPr>
        <p:spPr>
          <a:xfrm rot="379797">
            <a:off x="-1119232" y="2860585"/>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7946814" y="-1192498"/>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t>Care sunt subdomeniile care își fac simțită prezența prin profituri nete semnificativ mai mari, stabilindu-se ca lideri ai domeniului agricol?</a:t>
            </a:r>
          </a:p>
        </p:txBody>
      </p:sp>
      <p:pic>
        <p:nvPicPr>
          <p:cNvPr id="23" name="Picture 22" descr="A screenshot of a computer&#10;&#10;Description automatically generated">
            <a:extLst>
              <a:ext uri="{FF2B5EF4-FFF2-40B4-BE49-F238E27FC236}">
                <a16:creationId xmlns:a16="http://schemas.microsoft.com/office/drawing/2014/main" id="{BA9034C2-8305-0472-ACDB-5930843A35F0}"/>
              </a:ext>
            </a:extLst>
          </p:cNvPr>
          <p:cNvPicPr>
            <a:picLocks noChangeAspect="1"/>
          </p:cNvPicPr>
          <p:nvPr/>
        </p:nvPicPr>
        <p:blipFill rotWithShape="1">
          <a:blip r:embed="rId3"/>
          <a:srcRect l="22462" t="20789" r="28195" b="12070"/>
          <a:stretch/>
        </p:blipFill>
        <p:spPr>
          <a:xfrm>
            <a:off x="1076055" y="1206848"/>
            <a:ext cx="4643121" cy="3397467"/>
          </a:xfrm>
          <a:prstGeom prst="rect">
            <a:avLst/>
          </a:prstGeom>
        </p:spPr>
      </p:pic>
      <p:sp>
        <p:nvSpPr>
          <p:cNvPr id="25" name="Google Shape;527;p44">
            <a:extLst>
              <a:ext uri="{FF2B5EF4-FFF2-40B4-BE49-F238E27FC236}">
                <a16:creationId xmlns:a16="http://schemas.microsoft.com/office/drawing/2014/main" id="{15B8B100-7C7E-5871-5DDD-B05A14A6F64F}"/>
              </a:ext>
            </a:extLst>
          </p:cNvPr>
          <p:cNvSpPr txBox="1">
            <a:spLocks/>
          </p:cNvSpPr>
          <p:nvPr/>
        </p:nvSpPr>
        <p:spPr>
          <a:xfrm>
            <a:off x="5896472" y="1176518"/>
            <a:ext cx="3138958" cy="33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ro-RO" sz="1400" dirty="0">
                <a:solidFill>
                  <a:schemeClr val="accent5"/>
                </a:solidFill>
              </a:rPr>
              <a:t>Analiza datelor relevă că cele mai profitabile culturi sunt cele reprezentate de codul </a:t>
            </a:r>
            <a:r>
              <a:rPr lang="ro-RO" sz="1400" b="1" dirty="0">
                <a:solidFill>
                  <a:schemeClr val="accent5"/>
                </a:solidFill>
              </a:rPr>
              <a:t>CAEN 0111</a:t>
            </a:r>
            <a:r>
              <a:rPr lang="ro-RO" sz="1400" dirty="0">
                <a:solidFill>
                  <a:schemeClr val="accent5"/>
                </a:solidFill>
              </a:rPr>
              <a:t> - cultivarea cerealelor, plantelor leguminoase și a plantelor producătoare de semințe oleaginoase. Pe locul al doilea, obținem codul </a:t>
            </a:r>
            <a:r>
              <a:rPr lang="ro-RO" sz="1400" b="1" dirty="0">
                <a:solidFill>
                  <a:schemeClr val="accent5"/>
                </a:solidFill>
              </a:rPr>
              <a:t>CAEN 0113 </a:t>
            </a:r>
            <a:r>
              <a:rPr lang="ro-RO" sz="1400" dirty="0">
                <a:solidFill>
                  <a:schemeClr val="accent5"/>
                </a:solidFill>
              </a:rPr>
              <a:t>- cultivarea legumelor, a pepenilor, a rădăcinoaselor și tuberculilor. În timp ce pe poziția a treia se situează codul </a:t>
            </a:r>
            <a:r>
              <a:rPr lang="ro-RO" sz="1400" b="1" dirty="0">
                <a:solidFill>
                  <a:schemeClr val="accent5"/>
                </a:solidFill>
              </a:rPr>
              <a:t>CAEN 0125</a:t>
            </a:r>
            <a:r>
              <a:rPr lang="ro-RO" sz="1400" dirty="0">
                <a:solidFill>
                  <a:schemeClr val="accent5"/>
                </a:solidFill>
              </a:rPr>
              <a:t>, dedicat cultivării fructelor arbuștilor fructiferi, capsunilor, nuciferilor și a altor pomi fructiferi.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35" name="Google Shape;335;p37"/>
          <p:cNvGrpSpPr/>
          <p:nvPr/>
        </p:nvGrpSpPr>
        <p:grpSpPr>
          <a:xfrm>
            <a:off x="8430775" y="4515774"/>
            <a:ext cx="604655" cy="482923"/>
            <a:chOff x="5879425" y="4466724"/>
            <a:chExt cx="604655" cy="482923"/>
          </a:xfrm>
        </p:grpSpPr>
        <p:sp>
          <p:nvSpPr>
            <p:cNvPr id="336" name="Google Shape;336;p37"/>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7"/>
          <p:cNvSpPr/>
          <p:nvPr/>
        </p:nvSpPr>
        <p:spPr>
          <a:xfrm rot="379797">
            <a:off x="-1119232" y="2860585"/>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7946814" y="-1192498"/>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t>Care sunt entitățile care generează cele mai mari cifre de afaceri și în ce tip de culturi se specializează acestea ?</a:t>
            </a:r>
          </a:p>
        </p:txBody>
      </p:sp>
      <p:sp>
        <p:nvSpPr>
          <p:cNvPr id="25" name="Google Shape;527;p44">
            <a:extLst>
              <a:ext uri="{FF2B5EF4-FFF2-40B4-BE49-F238E27FC236}">
                <a16:creationId xmlns:a16="http://schemas.microsoft.com/office/drawing/2014/main" id="{15B8B100-7C7E-5871-5DDD-B05A14A6F64F}"/>
              </a:ext>
            </a:extLst>
          </p:cNvPr>
          <p:cNvSpPr txBox="1">
            <a:spLocks/>
          </p:cNvSpPr>
          <p:nvPr/>
        </p:nvSpPr>
        <p:spPr>
          <a:xfrm>
            <a:off x="5896472" y="1176518"/>
            <a:ext cx="3138958" cy="33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ro-RO" sz="1400" dirty="0">
              <a:solidFill>
                <a:schemeClr val="accent5"/>
              </a:solidFill>
            </a:endParaRPr>
          </a:p>
        </p:txBody>
      </p:sp>
      <p:pic>
        <p:nvPicPr>
          <p:cNvPr id="2" name="Picture 1">
            <a:extLst>
              <a:ext uri="{FF2B5EF4-FFF2-40B4-BE49-F238E27FC236}">
                <a16:creationId xmlns:a16="http://schemas.microsoft.com/office/drawing/2014/main" id="{3E1F9AC9-8FC6-43FD-D0EC-A60AA7EF03D3}"/>
              </a:ext>
            </a:extLst>
          </p:cNvPr>
          <p:cNvPicPr>
            <a:picLocks noChangeAspect="1"/>
          </p:cNvPicPr>
          <p:nvPr/>
        </p:nvPicPr>
        <p:blipFill rotWithShape="1">
          <a:blip r:embed="rId3"/>
          <a:srcRect l="20828" t="16857" r="18883" b="7468"/>
          <a:stretch/>
        </p:blipFill>
        <p:spPr>
          <a:xfrm>
            <a:off x="1341799" y="1032310"/>
            <a:ext cx="5484991" cy="3702029"/>
          </a:xfrm>
          <a:prstGeom prst="rect">
            <a:avLst/>
          </a:prstGeom>
        </p:spPr>
      </p:pic>
      <p:sp>
        <p:nvSpPr>
          <p:cNvPr id="5" name="Google Shape;527;p44">
            <a:extLst>
              <a:ext uri="{FF2B5EF4-FFF2-40B4-BE49-F238E27FC236}">
                <a16:creationId xmlns:a16="http://schemas.microsoft.com/office/drawing/2014/main" id="{BBFEA54E-5059-EBB0-3E2C-65E0B6EE76F8}"/>
              </a:ext>
            </a:extLst>
          </p:cNvPr>
          <p:cNvSpPr txBox="1">
            <a:spLocks/>
          </p:cNvSpPr>
          <p:nvPr/>
        </p:nvSpPr>
        <p:spPr>
          <a:xfrm>
            <a:off x="5575574" y="1369454"/>
            <a:ext cx="3138958" cy="33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ro-RO" sz="1400" dirty="0">
              <a:solidFill>
                <a:schemeClr val="accent5"/>
              </a:solidFill>
            </a:endParaRPr>
          </a:p>
        </p:txBody>
      </p:sp>
      <p:sp>
        <p:nvSpPr>
          <p:cNvPr id="6" name="Google Shape;527;p44">
            <a:extLst>
              <a:ext uri="{FF2B5EF4-FFF2-40B4-BE49-F238E27FC236}">
                <a16:creationId xmlns:a16="http://schemas.microsoft.com/office/drawing/2014/main" id="{8710D2FD-A3A1-A5A3-05CC-58B445411C3D}"/>
              </a:ext>
            </a:extLst>
          </p:cNvPr>
          <p:cNvSpPr txBox="1">
            <a:spLocks/>
          </p:cNvSpPr>
          <p:nvPr/>
        </p:nvSpPr>
        <p:spPr>
          <a:xfrm>
            <a:off x="6959937" y="1273615"/>
            <a:ext cx="2184063" cy="32194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ro-RO" sz="1400" dirty="0">
                <a:solidFill>
                  <a:schemeClr val="accent5"/>
                </a:solidFill>
              </a:rPr>
              <a:t>La nivelul cifrei de afaceri, observăm o tendință similară cu cea a profitului net. Subdomeniile cu cele mai mari cifre de afaceri sunt cele reprezentate de codurile CAEN 0111, 0113, 0125. Aceasta ne confirmă că aceste subdomenii sunt  sectoare cheie în agricultura din Bihor.</a:t>
            </a:r>
          </a:p>
          <a:p>
            <a:endParaRPr lang="ro-RO" sz="1400" dirty="0">
              <a:solidFill>
                <a:schemeClr val="accent5"/>
              </a:solidFill>
            </a:endParaRPr>
          </a:p>
        </p:txBody>
      </p:sp>
    </p:spTree>
    <p:extLst>
      <p:ext uri="{BB962C8B-B14F-4D97-AF65-F5344CB8AC3E}">
        <p14:creationId xmlns:p14="http://schemas.microsoft.com/office/powerpoint/2010/main" val="2184608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35" name="Google Shape;335;p37"/>
          <p:cNvGrpSpPr/>
          <p:nvPr/>
        </p:nvGrpSpPr>
        <p:grpSpPr>
          <a:xfrm>
            <a:off x="8430775" y="4515774"/>
            <a:ext cx="604655" cy="482923"/>
            <a:chOff x="5879425" y="4466724"/>
            <a:chExt cx="604655" cy="482923"/>
          </a:xfrm>
        </p:grpSpPr>
        <p:sp>
          <p:nvSpPr>
            <p:cNvPr id="336" name="Google Shape;336;p37"/>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7"/>
          <p:cNvSpPr/>
          <p:nvPr/>
        </p:nvSpPr>
        <p:spPr>
          <a:xfrm rot="379797">
            <a:off x="-1119232" y="2860585"/>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7"/>
          <p:cNvSpPr/>
          <p:nvPr/>
        </p:nvSpPr>
        <p:spPr>
          <a:xfrm>
            <a:off x="7743614" y="-405505"/>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t>Cum se compară valoarea investită cu profitul net în industria agricolă? Ce ne spune acest raport despre eficiența investițiilor?</a:t>
            </a:r>
          </a:p>
        </p:txBody>
      </p:sp>
      <p:pic>
        <p:nvPicPr>
          <p:cNvPr id="2" name="Picture 1" descr="A screenshot of a computer&#10;&#10;Description automatically generated with medium confidence">
            <a:extLst>
              <a:ext uri="{FF2B5EF4-FFF2-40B4-BE49-F238E27FC236}">
                <a16:creationId xmlns:a16="http://schemas.microsoft.com/office/drawing/2014/main" id="{4188F6CA-541C-CEE8-3079-0F1B69D14B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85" t="7889" r="25081" b="5687"/>
          <a:stretch/>
        </p:blipFill>
        <p:spPr>
          <a:xfrm>
            <a:off x="2260600" y="1045742"/>
            <a:ext cx="4622800" cy="3903698"/>
          </a:xfrm>
          <a:prstGeom prst="rect">
            <a:avLst/>
          </a:prstGeom>
        </p:spPr>
      </p:pic>
    </p:spTree>
    <p:extLst>
      <p:ext uri="{BB962C8B-B14F-4D97-AF65-F5344CB8AC3E}">
        <p14:creationId xmlns:p14="http://schemas.microsoft.com/office/powerpoint/2010/main" val="3244964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effectLst/>
              </a:rPr>
              <a:t>Rentabilitatea agriculturii în județul Bihor </a:t>
            </a:r>
            <a:endParaRPr lang="ro-RO" sz="2000" dirty="0"/>
          </a:p>
        </p:txBody>
      </p:sp>
      <p:sp>
        <p:nvSpPr>
          <p:cNvPr id="4" name="Google Shape;527;p44">
            <a:extLst>
              <a:ext uri="{FF2B5EF4-FFF2-40B4-BE49-F238E27FC236}">
                <a16:creationId xmlns:a16="http://schemas.microsoft.com/office/drawing/2014/main" id="{74966F00-351B-EC02-E444-34B0ACAE2409}"/>
              </a:ext>
            </a:extLst>
          </p:cNvPr>
          <p:cNvSpPr txBox="1">
            <a:spLocks/>
          </p:cNvSpPr>
          <p:nvPr/>
        </p:nvSpPr>
        <p:spPr>
          <a:xfrm>
            <a:off x="6438193" y="863103"/>
            <a:ext cx="2579967" cy="3637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ro-RO" sz="1200" dirty="0">
                <a:solidFill>
                  <a:schemeClr val="accent5"/>
                </a:solidFill>
              </a:rPr>
              <a:t>Pentru a explora eficiența financiară a entităților din setul nostru de date, am creat un </a:t>
            </a:r>
            <a:r>
              <a:rPr lang="ro-RO" sz="1200" b="1" dirty="0">
                <a:solidFill>
                  <a:schemeClr val="accent5"/>
                </a:solidFill>
              </a:rPr>
              <a:t>câmp calculat </a:t>
            </a:r>
            <a:r>
              <a:rPr lang="ro-RO" sz="1200" dirty="0">
                <a:solidFill>
                  <a:schemeClr val="accent5"/>
                </a:solidFill>
              </a:rPr>
              <a:t>pentru a măsura </a:t>
            </a:r>
            <a:r>
              <a:rPr lang="ro-RO" sz="1200" b="1" i="1" dirty="0">
                <a:solidFill>
                  <a:schemeClr val="accent5"/>
                </a:solidFill>
              </a:rPr>
              <a:t>rentabilitatea</a:t>
            </a:r>
            <a:r>
              <a:rPr lang="ro-RO" sz="1200" dirty="0">
                <a:solidFill>
                  <a:schemeClr val="accent5"/>
                </a:solidFill>
              </a:rPr>
              <a:t>. Acesta a fost realizat prin aplicarea funcției de agregare SUM atât asupra profitului net, cât și asupra cifrei de afaceri nete. Astfel, am divizat suma totală a profitului net la suma totală a cifrei de afaceri nete pentru a calcula rata de profitabilitate. </a:t>
            </a:r>
          </a:p>
          <a:p>
            <a:endParaRPr lang="ro-RO" sz="1200" dirty="0">
              <a:solidFill>
                <a:schemeClr val="accent5"/>
              </a:solidFill>
            </a:endParaRPr>
          </a:p>
          <a:p>
            <a:r>
              <a:rPr lang="ro-RO" sz="1200" dirty="0">
                <a:solidFill>
                  <a:schemeClr val="accent5"/>
                </a:solidFill>
              </a:rPr>
              <a:t>Acest indicator este folosit pentru a determina eficiența operatională a unei companii</a:t>
            </a:r>
            <a:r>
              <a:rPr lang="ro-RO" sz="1200" b="1" dirty="0">
                <a:solidFill>
                  <a:schemeClr val="accent5"/>
                </a:solidFill>
              </a:rPr>
              <a:t>, cât profit face o companie pentru fiecare leu generat ca cifră de afaceri.</a:t>
            </a:r>
          </a:p>
          <a:p>
            <a:endParaRPr lang="ro-RO" sz="1200" b="1" dirty="0">
              <a:solidFill>
                <a:schemeClr val="accent5"/>
              </a:solidFill>
            </a:endParaRPr>
          </a:p>
          <a:p>
            <a:r>
              <a:rPr lang="ro-RO" sz="1200" dirty="0">
                <a:solidFill>
                  <a:schemeClr val="accent5"/>
                </a:solidFill>
              </a:rPr>
              <a:t>Am realizat un top al companiilor.</a:t>
            </a:r>
          </a:p>
          <a:p>
            <a:endParaRPr lang="ro-RO" sz="1400" dirty="0">
              <a:solidFill>
                <a:schemeClr val="accent5"/>
              </a:solidFill>
            </a:endParaRPr>
          </a:p>
          <a:p>
            <a:endParaRPr lang="ro-RO" sz="1400" dirty="0">
              <a:solidFill>
                <a:schemeClr val="accent5"/>
              </a:solidFil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D88075DB-9D94-37FB-BEFD-529E6C117253}"/>
              </a:ext>
            </a:extLst>
          </p:cNvPr>
          <p:cNvPicPr>
            <a:picLocks noChangeAspect="1"/>
          </p:cNvPicPr>
          <p:nvPr/>
        </p:nvPicPr>
        <p:blipFill>
          <a:blip r:embed="rId3"/>
          <a:stretch>
            <a:fillRect/>
          </a:stretch>
        </p:blipFill>
        <p:spPr>
          <a:xfrm>
            <a:off x="224193" y="767360"/>
            <a:ext cx="6214000" cy="3785490"/>
          </a:xfrm>
          <a:prstGeom prst="rect">
            <a:avLst/>
          </a:prstGeom>
        </p:spPr>
      </p:pic>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062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effectLst/>
              </a:rPr>
              <a:t>Relația datorii-pierdere netă</a:t>
            </a:r>
            <a:endParaRPr lang="ro-RO" sz="2000" dirty="0"/>
          </a:p>
        </p:txBody>
      </p:sp>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screenshot of a computer&#10;&#10;Description automatically generated with medium confidence">
            <a:extLst>
              <a:ext uri="{FF2B5EF4-FFF2-40B4-BE49-F238E27FC236}">
                <a16:creationId xmlns:a16="http://schemas.microsoft.com/office/drawing/2014/main" id="{3EE23DDD-BCF1-ECA1-3997-911EBDC43966}"/>
              </a:ext>
            </a:extLst>
          </p:cNvPr>
          <p:cNvPicPr>
            <a:picLocks noChangeAspect="1"/>
          </p:cNvPicPr>
          <p:nvPr/>
        </p:nvPicPr>
        <p:blipFill rotWithShape="1">
          <a:blip r:embed="rId3"/>
          <a:srcRect l="20111" t="8857" r="25222" b="5601"/>
          <a:stretch/>
        </p:blipFill>
        <p:spPr>
          <a:xfrm>
            <a:off x="1875507" y="653797"/>
            <a:ext cx="4779293" cy="4021600"/>
          </a:xfrm>
          <a:prstGeom prst="rect">
            <a:avLst/>
          </a:prstGeom>
        </p:spPr>
      </p:pic>
    </p:spTree>
    <p:extLst>
      <p:ext uri="{BB962C8B-B14F-4D97-AF65-F5344CB8AC3E}">
        <p14:creationId xmlns:p14="http://schemas.microsoft.com/office/powerpoint/2010/main" val="2541273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effectLst/>
              </a:rPr>
              <a:t>Cum a evoluat profitul net pentru companiile care se ocupă cu cultivarea cerealelor, plantelor leguminoase și a plantelor producătoare de semințe oleaginoase?</a:t>
            </a:r>
            <a:endParaRPr lang="ro-RO" sz="2000" dirty="0"/>
          </a:p>
        </p:txBody>
      </p:sp>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text, line, plot, diagram&#10;&#10;Description automatically generated">
            <a:extLst>
              <a:ext uri="{FF2B5EF4-FFF2-40B4-BE49-F238E27FC236}">
                <a16:creationId xmlns:a16="http://schemas.microsoft.com/office/drawing/2014/main" id="{BD09BDD1-32F0-1C69-4DA3-3E72EE8FDE4D}"/>
              </a:ext>
            </a:extLst>
          </p:cNvPr>
          <p:cNvPicPr>
            <a:picLocks noChangeAspect="1"/>
          </p:cNvPicPr>
          <p:nvPr/>
        </p:nvPicPr>
        <p:blipFill>
          <a:blip r:embed="rId3"/>
          <a:stretch>
            <a:fillRect/>
          </a:stretch>
        </p:blipFill>
        <p:spPr>
          <a:xfrm>
            <a:off x="1969254" y="1432560"/>
            <a:ext cx="4918085" cy="3426132"/>
          </a:xfrm>
          <a:prstGeom prst="rect">
            <a:avLst/>
          </a:prstGeom>
        </p:spPr>
      </p:pic>
    </p:spTree>
    <p:extLst>
      <p:ext uri="{BB962C8B-B14F-4D97-AF65-F5344CB8AC3E}">
        <p14:creationId xmlns:p14="http://schemas.microsoft.com/office/powerpoint/2010/main" val="4028607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effectLst/>
              </a:rPr>
              <a:t>Cum s-a modificat profitul net al companiilor ce se încadrează în codul CAEN 0113, adică cele ce se ocupă cu cultivarea legumelor, pepenilor, rădăcinoaselor și tuberculilor?</a:t>
            </a:r>
            <a:br>
              <a:rPr lang="ro-RO" sz="2000" dirty="0">
                <a:effectLst/>
              </a:rPr>
            </a:br>
            <a:endParaRPr lang="ro-RO" sz="2000" dirty="0"/>
          </a:p>
        </p:txBody>
      </p:sp>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text, line, plot, diagram&#10;&#10;Description automatically generated">
            <a:extLst>
              <a:ext uri="{FF2B5EF4-FFF2-40B4-BE49-F238E27FC236}">
                <a16:creationId xmlns:a16="http://schemas.microsoft.com/office/drawing/2014/main" id="{AA4BD44E-FE71-4824-5CDD-5AE60971504B}"/>
              </a:ext>
            </a:extLst>
          </p:cNvPr>
          <p:cNvPicPr>
            <a:picLocks noChangeAspect="1"/>
          </p:cNvPicPr>
          <p:nvPr/>
        </p:nvPicPr>
        <p:blipFill>
          <a:blip r:embed="rId3"/>
          <a:stretch>
            <a:fillRect/>
          </a:stretch>
        </p:blipFill>
        <p:spPr>
          <a:xfrm>
            <a:off x="2058913" y="1186832"/>
            <a:ext cx="5026174" cy="3579728"/>
          </a:xfrm>
          <a:prstGeom prst="rect">
            <a:avLst/>
          </a:prstGeom>
        </p:spPr>
      </p:pic>
    </p:spTree>
    <p:extLst>
      <p:ext uri="{BB962C8B-B14F-4D97-AF65-F5344CB8AC3E}">
        <p14:creationId xmlns:p14="http://schemas.microsoft.com/office/powerpoint/2010/main" val="264926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effectLst/>
              </a:rPr>
              <a:t>Dar al companiilor ce se ocupă de cultivarea fructelor arbuștilor fructiferi, căpșunilor, nucilor și altor pomi fructiferi?</a:t>
            </a:r>
            <a:br>
              <a:rPr lang="ro-RO" sz="2000" dirty="0">
                <a:effectLst/>
              </a:rPr>
            </a:br>
            <a:endParaRPr lang="ro-RO" sz="2000" dirty="0"/>
          </a:p>
        </p:txBody>
      </p:sp>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text, line, plot, diagram&#10;&#10;Description automatically generated">
            <a:extLst>
              <a:ext uri="{FF2B5EF4-FFF2-40B4-BE49-F238E27FC236}">
                <a16:creationId xmlns:a16="http://schemas.microsoft.com/office/drawing/2014/main" id="{20446EDE-AA55-2CA5-7EB1-8D8370755434}"/>
              </a:ext>
            </a:extLst>
          </p:cNvPr>
          <p:cNvPicPr>
            <a:picLocks noChangeAspect="1"/>
          </p:cNvPicPr>
          <p:nvPr/>
        </p:nvPicPr>
        <p:blipFill>
          <a:blip r:embed="rId3"/>
          <a:stretch>
            <a:fillRect/>
          </a:stretch>
        </p:blipFill>
        <p:spPr>
          <a:xfrm>
            <a:off x="1809731" y="1036692"/>
            <a:ext cx="5524538" cy="3533508"/>
          </a:xfrm>
          <a:prstGeom prst="rect">
            <a:avLst/>
          </a:prstGeom>
        </p:spPr>
      </p:pic>
    </p:spTree>
    <p:extLst>
      <p:ext uri="{BB962C8B-B14F-4D97-AF65-F5344CB8AC3E}">
        <p14:creationId xmlns:p14="http://schemas.microsoft.com/office/powerpoint/2010/main" val="252445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Title 20">
            <a:extLst>
              <a:ext uri="{FF2B5EF4-FFF2-40B4-BE49-F238E27FC236}">
                <a16:creationId xmlns:a16="http://schemas.microsoft.com/office/drawing/2014/main" id="{C75583AA-F85B-F956-BD62-771C56373B5A}"/>
              </a:ext>
            </a:extLst>
          </p:cNvPr>
          <p:cNvSpPr>
            <a:spLocks noGrp="1"/>
          </p:cNvSpPr>
          <p:nvPr>
            <p:ph type="title"/>
          </p:nvPr>
        </p:nvSpPr>
        <p:spPr>
          <a:xfrm>
            <a:off x="225545" y="194060"/>
            <a:ext cx="7717500" cy="573300"/>
          </a:xfrm>
        </p:spPr>
        <p:txBody>
          <a:bodyPr/>
          <a:lstStyle/>
          <a:p>
            <a:r>
              <a:rPr lang="ro-RO" sz="2000" dirty="0">
                <a:effectLst/>
              </a:rPr>
              <a:t>În final, putem observa distribuția geografică a cifrei de afaceri ce ne evidențiază zonele cu cea mai mare activitate economică în domeniul agricol din județul Bihor.</a:t>
            </a:r>
            <a:br>
              <a:rPr lang="ro-RO" sz="2000" dirty="0">
                <a:effectLst/>
              </a:rPr>
            </a:br>
            <a:endParaRPr lang="ro-RO" sz="2000" dirty="0"/>
          </a:p>
        </p:txBody>
      </p:sp>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with medium confidence">
            <a:extLst>
              <a:ext uri="{FF2B5EF4-FFF2-40B4-BE49-F238E27FC236}">
                <a16:creationId xmlns:a16="http://schemas.microsoft.com/office/drawing/2014/main" id="{7911019A-13E9-5934-F071-8FFB643824DB}"/>
              </a:ext>
            </a:extLst>
          </p:cNvPr>
          <p:cNvPicPr>
            <a:picLocks noChangeAspect="1"/>
          </p:cNvPicPr>
          <p:nvPr/>
        </p:nvPicPr>
        <p:blipFill rotWithShape="1">
          <a:blip r:embed="rId3"/>
          <a:srcRect l="32000" t="24970" r="24333" b="6430"/>
          <a:stretch/>
        </p:blipFill>
        <p:spPr>
          <a:xfrm>
            <a:off x="2418080" y="1274387"/>
            <a:ext cx="4307840" cy="3639193"/>
          </a:xfrm>
          <a:prstGeom prst="rect">
            <a:avLst/>
          </a:prstGeom>
        </p:spPr>
      </p:pic>
    </p:spTree>
    <p:extLst>
      <p:ext uri="{BB962C8B-B14F-4D97-AF65-F5344CB8AC3E}">
        <p14:creationId xmlns:p14="http://schemas.microsoft.com/office/powerpoint/2010/main" val="273482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737926" y="427307"/>
            <a:ext cx="7717500" cy="46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CUPRINS</a:t>
            </a:r>
            <a:endParaRPr dirty="0"/>
          </a:p>
        </p:txBody>
      </p:sp>
      <p:sp>
        <p:nvSpPr>
          <p:cNvPr id="208" name="Google Shape;208;p32"/>
          <p:cNvSpPr txBox="1">
            <a:spLocks noGrp="1"/>
          </p:cNvSpPr>
          <p:nvPr>
            <p:ph type="title" idx="2"/>
          </p:nvPr>
        </p:nvSpPr>
        <p:spPr>
          <a:xfrm>
            <a:off x="1921175" y="1307782"/>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209" name="Google Shape;209;p32"/>
          <p:cNvSpPr txBox="1">
            <a:spLocks noGrp="1"/>
          </p:cNvSpPr>
          <p:nvPr>
            <p:ph type="title" idx="3"/>
          </p:nvPr>
        </p:nvSpPr>
        <p:spPr>
          <a:xfrm>
            <a:off x="1921151" y="2069421"/>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Problema de afeceri</a:t>
            </a:r>
            <a:endParaRPr dirty="0"/>
          </a:p>
        </p:txBody>
      </p:sp>
      <p:sp>
        <p:nvSpPr>
          <p:cNvPr id="211" name="Google Shape;211;p32"/>
          <p:cNvSpPr txBox="1">
            <a:spLocks noGrp="1"/>
          </p:cNvSpPr>
          <p:nvPr>
            <p:ph type="title" idx="4"/>
          </p:nvPr>
        </p:nvSpPr>
        <p:spPr>
          <a:xfrm>
            <a:off x="4614675" y="3076347"/>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212" name="Google Shape;212;p32"/>
          <p:cNvSpPr txBox="1">
            <a:spLocks noGrp="1"/>
          </p:cNvSpPr>
          <p:nvPr>
            <p:ph type="title" idx="5"/>
          </p:nvPr>
        </p:nvSpPr>
        <p:spPr>
          <a:xfrm>
            <a:off x="4614675" y="3803462"/>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Concluzii</a:t>
            </a:r>
            <a:endParaRPr dirty="0"/>
          </a:p>
        </p:txBody>
      </p:sp>
      <p:sp>
        <p:nvSpPr>
          <p:cNvPr id="214" name="Google Shape;214;p32"/>
          <p:cNvSpPr txBox="1">
            <a:spLocks noGrp="1"/>
          </p:cNvSpPr>
          <p:nvPr>
            <p:ph type="title" idx="7"/>
          </p:nvPr>
        </p:nvSpPr>
        <p:spPr>
          <a:xfrm>
            <a:off x="4511575" y="1307782"/>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215" name="Google Shape;215;p32"/>
          <p:cNvSpPr txBox="1">
            <a:spLocks noGrp="1"/>
          </p:cNvSpPr>
          <p:nvPr>
            <p:ph type="title" idx="8"/>
          </p:nvPr>
        </p:nvSpPr>
        <p:spPr>
          <a:xfrm>
            <a:off x="4511563" y="2037994"/>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o-RO" dirty="0"/>
              <a:t>Pregătirea datelor</a:t>
            </a:r>
            <a:endParaRPr dirty="0"/>
          </a:p>
        </p:txBody>
      </p:sp>
      <p:sp>
        <p:nvSpPr>
          <p:cNvPr id="220" name="Google Shape;220;p32"/>
          <p:cNvSpPr txBox="1">
            <a:spLocks noGrp="1"/>
          </p:cNvSpPr>
          <p:nvPr>
            <p:ph type="title" idx="16"/>
          </p:nvPr>
        </p:nvSpPr>
        <p:spPr>
          <a:xfrm>
            <a:off x="2000210" y="2949518"/>
            <a:ext cx="2487300" cy="8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221" name="Google Shape;221;p32"/>
          <p:cNvSpPr txBox="1">
            <a:spLocks noGrp="1"/>
          </p:cNvSpPr>
          <p:nvPr>
            <p:ph type="title" idx="17"/>
          </p:nvPr>
        </p:nvSpPr>
        <p:spPr>
          <a:xfrm>
            <a:off x="2024263" y="3733881"/>
            <a:ext cx="24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Visualization</a:t>
            </a:r>
            <a:br>
              <a:rPr lang="ro-RO" dirty="0"/>
            </a:br>
            <a:r>
              <a:rPr lang="en-US" dirty="0"/>
              <a:t>&amp; Analysis </a:t>
            </a:r>
            <a:endParaRPr dirty="0"/>
          </a:p>
        </p:txBody>
      </p:sp>
      <p:grpSp>
        <p:nvGrpSpPr>
          <p:cNvPr id="226" name="Google Shape;226;p32"/>
          <p:cNvGrpSpPr/>
          <p:nvPr/>
        </p:nvGrpSpPr>
        <p:grpSpPr>
          <a:xfrm>
            <a:off x="8430775" y="4515774"/>
            <a:ext cx="604655" cy="482923"/>
            <a:chOff x="5879425" y="4466724"/>
            <a:chExt cx="604655" cy="482923"/>
          </a:xfrm>
        </p:grpSpPr>
        <p:sp>
          <p:nvSpPr>
            <p:cNvPr id="227" name="Google Shape;227;p32"/>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32"/>
          <p:cNvSpPr/>
          <p:nvPr/>
        </p:nvSpPr>
        <p:spPr>
          <a:xfrm rot="379797">
            <a:off x="-1119232" y="2860585"/>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6998875" y="-117755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41" name="Google Shape;341;p37"/>
          <p:cNvSpPr/>
          <p:nvPr/>
        </p:nvSpPr>
        <p:spPr>
          <a:xfrm>
            <a:off x="7825848" y="-170317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37"/>
          <p:cNvSpPr/>
          <p:nvPr/>
        </p:nvSpPr>
        <p:spPr>
          <a:xfrm rot="379797">
            <a:off x="-1119232" y="3774783"/>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3BA3BBD4-0A81-DA3A-91B0-651823479374}"/>
              </a:ext>
            </a:extLst>
          </p:cNvPr>
          <p:cNvSpPr>
            <a:spLocks noGrp="1"/>
          </p:cNvSpPr>
          <p:nvPr>
            <p:ph type="title"/>
          </p:nvPr>
        </p:nvSpPr>
        <p:spPr>
          <a:xfrm>
            <a:off x="446525" y="229920"/>
            <a:ext cx="7717500" cy="573300"/>
          </a:xfrm>
        </p:spPr>
        <p:txBody>
          <a:bodyPr/>
          <a:lstStyle/>
          <a:p>
            <a:r>
              <a:rPr lang="en-US" dirty="0"/>
              <a:t>Dashboard</a:t>
            </a:r>
            <a:endParaRPr lang="ro-RO" dirty="0"/>
          </a:p>
        </p:txBody>
      </p:sp>
      <p:pic>
        <p:nvPicPr>
          <p:cNvPr id="6" name="Picture 5" descr="A screenshot of a computer&#10;&#10;Description automatically generated with medium confidence">
            <a:extLst>
              <a:ext uri="{FF2B5EF4-FFF2-40B4-BE49-F238E27FC236}">
                <a16:creationId xmlns:a16="http://schemas.microsoft.com/office/drawing/2014/main" id="{A60933AA-4919-BA99-EF7E-548FBA8CEC75}"/>
              </a:ext>
            </a:extLst>
          </p:cNvPr>
          <p:cNvPicPr>
            <a:picLocks noChangeAspect="1"/>
          </p:cNvPicPr>
          <p:nvPr/>
        </p:nvPicPr>
        <p:blipFill rotWithShape="1">
          <a:blip r:embed="rId3"/>
          <a:srcRect l="13831" t="10325" r="42918" b="11998"/>
          <a:stretch/>
        </p:blipFill>
        <p:spPr>
          <a:xfrm>
            <a:off x="2583180" y="370292"/>
            <a:ext cx="4610100" cy="4402916"/>
          </a:xfrm>
          <a:prstGeom prst="rect">
            <a:avLst/>
          </a:prstGeom>
        </p:spPr>
      </p:pic>
    </p:spTree>
    <p:extLst>
      <p:ext uri="{BB962C8B-B14F-4D97-AF65-F5344CB8AC3E}">
        <p14:creationId xmlns:p14="http://schemas.microsoft.com/office/powerpoint/2010/main" val="14308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6" name="Google Shape;576;p46"/>
          <p:cNvSpPr/>
          <p:nvPr/>
        </p:nvSpPr>
        <p:spPr>
          <a:xfrm rot="5398976">
            <a:off x="3376438" y="351719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6"/>
          <p:cNvSpPr/>
          <p:nvPr/>
        </p:nvSpPr>
        <p:spPr>
          <a:xfrm rot="5398976">
            <a:off x="3376438" y="1445322"/>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6"/>
          <p:cNvSpPr/>
          <p:nvPr/>
        </p:nvSpPr>
        <p:spPr>
          <a:xfrm rot="-1248538">
            <a:off x="1949629" y="5065461"/>
            <a:ext cx="2107844"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46"/>
          <p:cNvGrpSpPr/>
          <p:nvPr/>
        </p:nvGrpSpPr>
        <p:grpSpPr>
          <a:xfrm>
            <a:off x="277725" y="4519511"/>
            <a:ext cx="604655" cy="482923"/>
            <a:chOff x="5879425" y="4466724"/>
            <a:chExt cx="604655" cy="482923"/>
          </a:xfrm>
        </p:grpSpPr>
        <p:sp>
          <p:nvSpPr>
            <p:cNvPr id="582" name="Google Shape;582;p46"/>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6"/>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6"/>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DF9E8654-32EC-42F8-D98C-EAA3E2386E87}"/>
              </a:ext>
            </a:extLst>
          </p:cNvPr>
          <p:cNvPicPr>
            <a:picLocks noChangeAspect="1"/>
          </p:cNvPicPr>
          <p:nvPr/>
        </p:nvPicPr>
        <p:blipFill rotWithShape="1">
          <a:blip r:embed="rId3"/>
          <a:srcRect l="19777" t="10254" r="890" b="9922"/>
          <a:stretch/>
        </p:blipFill>
        <p:spPr>
          <a:xfrm>
            <a:off x="882380" y="552279"/>
            <a:ext cx="7552513" cy="4038942"/>
          </a:xfrm>
          <a:prstGeom prst="rect">
            <a:avLst/>
          </a:prstGeom>
        </p:spPr>
      </p:pic>
      <p:sp>
        <p:nvSpPr>
          <p:cNvPr id="578" name="Google Shape;578;p46"/>
          <p:cNvSpPr/>
          <p:nvPr/>
        </p:nvSpPr>
        <p:spPr>
          <a:xfrm>
            <a:off x="7409770" y="-1420913"/>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6"/>
          <p:cNvSpPr/>
          <p:nvPr/>
        </p:nvSpPr>
        <p:spPr>
          <a:xfrm rot="-1248412">
            <a:off x="1115561" y="4813156"/>
            <a:ext cx="2821223" cy="341613"/>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949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41"/>
        <p:cNvGrpSpPr/>
        <p:nvPr/>
      </p:nvGrpSpPr>
      <p:grpSpPr>
        <a:xfrm>
          <a:off x="0" y="0"/>
          <a:ext cx="0" cy="0"/>
          <a:chOff x="0" y="0"/>
          <a:chExt cx="0" cy="0"/>
        </a:xfrm>
      </p:grpSpPr>
      <p:sp>
        <p:nvSpPr>
          <p:cNvPr id="742" name="Google Shape;742;p51"/>
          <p:cNvSpPr txBox="1">
            <a:spLocks noGrp="1"/>
          </p:cNvSpPr>
          <p:nvPr>
            <p:ph type="title"/>
          </p:nvPr>
        </p:nvSpPr>
        <p:spPr>
          <a:xfrm>
            <a:off x="-129880" y="-518160"/>
            <a:ext cx="7717500" cy="19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sz="4800" dirty="0"/>
              <a:t>Concluzii</a:t>
            </a:r>
            <a:endParaRPr sz="4800" dirty="0"/>
          </a:p>
        </p:txBody>
      </p:sp>
      <p:sp>
        <p:nvSpPr>
          <p:cNvPr id="743" name="Google Shape;743;p51"/>
          <p:cNvSpPr txBox="1">
            <a:spLocks noGrp="1"/>
          </p:cNvSpPr>
          <p:nvPr>
            <p:ph type="body" idx="1"/>
          </p:nvPr>
        </p:nvSpPr>
        <p:spPr>
          <a:xfrm>
            <a:off x="200755" y="1491854"/>
            <a:ext cx="8742490" cy="2159791"/>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US" dirty="0"/>
              <a:t>Din </a:t>
            </a:r>
            <a:r>
              <a:rPr lang="en-US" dirty="0" err="1"/>
              <a:t>domeniile</a:t>
            </a:r>
            <a:r>
              <a:rPr lang="en-US" dirty="0"/>
              <a:t> </a:t>
            </a:r>
            <a:r>
              <a:rPr lang="en-US" dirty="0" err="1"/>
              <a:t>cultiv</a:t>
            </a:r>
            <a:r>
              <a:rPr lang="ro-RO" dirty="0"/>
              <a:t>ării </a:t>
            </a:r>
            <a:r>
              <a:rPr lang="ro-RO" i="1" dirty="0"/>
              <a:t>plantelor nepermanente</a:t>
            </a:r>
            <a:r>
              <a:rPr lang="ro-RO" dirty="0"/>
              <a:t> și a </a:t>
            </a:r>
            <a:r>
              <a:rPr lang="ro-RO" i="1" dirty="0"/>
              <a:t>plantelor din culturi permanente</a:t>
            </a:r>
            <a:r>
              <a:rPr lang="ro-RO" dirty="0"/>
              <a:t>, subdomeniile ce generează cele mai mari profituri, dar și cele mai mari cifre de afaceri, consolidându-se ca </a:t>
            </a:r>
            <a:r>
              <a:rPr lang="ro-RO" i="1" dirty="0"/>
              <a:t>sectoare cheie </a:t>
            </a:r>
            <a:r>
              <a:rPr lang="ro-RO" dirty="0"/>
              <a:t>în agricultura din Bihor sunt</a:t>
            </a:r>
            <a:r>
              <a:rPr lang="en-US" dirty="0"/>
              <a:t>: </a:t>
            </a:r>
            <a:r>
              <a:rPr lang="ro-RO" dirty="0"/>
              <a:t>c</a:t>
            </a:r>
            <a:r>
              <a:rPr lang="en-US" dirty="0" err="1"/>
              <a:t>ultivarea</a:t>
            </a:r>
            <a:r>
              <a:rPr lang="en-US" dirty="0"/>
              <a:t> </a:t>
            </a:r>
            <a:r>
              <a:rPr lang="en-US" dirty="0" err="1"/>
              <a:t>cerealelor</a:t>
            </a:r>
            <a:r>
              <a:rPr lang="ro-RO" dirty="0"/>
              <a:t> (exclus orez), cultivarea legumelor și cultivarea arbuștilor fructiferi, a căpșunilor și a altor pomi fructiferi.</a:t>
            </a:r>
          </a:p>
          <a:p>
            <a:pPr marL="0" lvl="0" indent="0" algn="ctr" rtl="0">
              <a:lnSpc>
                <a:spcPct val="100000"/>
              </a:lnSpc>
              <a:spcBef>
                <a:spcPts val="0"/>
              </a:spcBef>
              <a:spcAft>
                <a:spcPts val="0"/>
              </a:spcAft>
              <a:buClr>
                <a:schemeClr val="dk1"/>
              </a:buClr>
              <a:buSzPts val="1100"/>
              <a:buFont typeface="Arial"/>
              <a:buNone/>
            </a:pPr>
            <a:endParaRPr lang="ro-RO" dirty="0"/>
          </a:p>
          <a:p>
            <a:pPr marL="0" lvl="0" indent="0" algn="just" rtl="0">
              <a:lnSpc>
                <a:spcPct val="100000"/>
              </a:lnSpc>
              <a:spcBef>
                <a:spcPts val="0"/>
              </a:spcBef>
              <a:spcAft>
                <a:spcPts val="0"/>
              </a:spcAft>
              <a:buClr>
                <a:schemeClr val="dk1"/>
              </a:buClr>
              <a:buSzPts val="1100"/>
              <a:buFont typeface="Arial"/>
              <a:buNone/>
            </a:pPr>
            <a:r>
              <a:rPr lang="ro-RO" dirty="0"/>
              <a:t>Cheltuielile în domeniul agricol sunt uneori și de 10 ori mai mari decât profitul, ceea ce face din acest domeniu unul provocator, iar cel mai adesea companiile nu reușesc să fie rentabile.</a:t>
            </a:r>
          </a:p>
          <a:p>
            <a:pPr marL="0" lvl="0" indent="0" algn="just" rtl="0">
              <a:lnSpc>
                <a:spcPct val="100000"/>
              </a:lnSpc>
              <a:spcBef>
                <a:spcPts val="0"/>
              </a:spcBef>
              <a:spcAft>
                <a:spcPts val="0"/>
              </a:spcAft>
              <a:buClr>
                <a:schemeClr val="dk1"/>
              </a:buClr>
              <a:buSzPts val="1100"/>
              <a:buFont typeface="Arial"/>
              <a:buNone/>
            </a:pPr>
            <a:endParaRPr lang="ro-RO" dirty="0"/>
          </a:p>
          <a:p>
            <a:pPr marL="0" lvl="0" indent="0" algn="just" rtl="0">
              <a:lnSpc>
                <a:spcPct val="100000"/>
              </a:lnSpc>
              <a:spcBef>
                <a:spcPts val="0"/>
              </a:spcBef>
              <a:spcAft>
                <a:spcPts val="0"/>
              </a:spcAft>
              <a:buClr>
                <a:schemeClr val="dk1"/>
              </a:buClr>
              <a:buSzPts val="1100"/>
              <a:buFont typeface="Arial"/>
              <a:buNone/>
            </a:pPr>
            <a:r>
              <a:rPr lang="ro-RO" dirty="0"/>
              <a:t>Zonele cu cea mai mare activitate economică din sector sunt zona Oradea-Salonta și zona Marghita.</a:t>
            </a:r>
            <a:endParaRPr dirty="0"/>
          </a:p>
        </p:txBody>
      </p:sp>
      <p:sp>
        <p:nvSpPr>
          <p:cNvPr id="749" name="Google Shape;749;p51"/>
          <p:cNvSpPr/>
          <p:nvPr/>
        </p:nvSpPr>
        <p:spPr>
          <a:xfrm rot="379797">
            <a:off x="-76405" y="4733542"/>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6048980" y="-1172865"/>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2"/>
          <p:cNvSpPr txBox="1">
            <a:spLocks noGrp="1"/>
          </p:cNvSpPr>
          <p:nvPr>
            <p:ph type="title"/>
          </p:nvPr>
        </p:nvSpPr>
        <p:spPr>
          <a:xfrm>
            <a:off x="713250" y="242445"/>
            <a:ext cx="7717500" cy="40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800" dirty="0"/>
              <a:t>Mulțumesc pentru atenție!</a:t>
            </a:r>
            <a:endParaRPr sz="4800" dirty="0"/>
          </a:p>
        </p:txBody>
      </p:sp>
      <p:sp>
        <p:nvSpPr>
          <p:cNvPr id="756" name="Google Shape;756;p52"/>
          <p:cNvSpPr/>
          <p:nvPr/>
        </p:nvSpPr>
        <p:spPr>
          <a:xfrm rot="379797">
            <a:off x="318806" y="3726397"/>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2"/>
          <p:cNvSpPr/>
          <p:nvPr/>
        </p:nvSpPr>
        <p:spPr>
          <a:xfrm>
            <a:off x="6551900" y="-1198446"/>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110743" y="152088"/>
            <a:ext cx="7717500" cy="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01        </a:t>
            </a:r>
            <a:br>
              <a:rPr lang="ro-RO" dirty="0"/>
            </a:br>
            <a:r>
              <a:rPr lang="ro-RO" dirty="0"/>
              <a:t>       </a:t>
            </a:r>
            <a:r>
              <a:rPr lang="en" dirty="0"/>
              <a:t>Problema de afaceri</a:t>
            </a:r>
            <a:endParaRPr dirty="0"/>
          </a:p>
        </p:txBody>
      </p:sp>
      <p:sp>
        <p:nvSpPr>
          <p:cNvPr id="347" name="Google Shape;347;p38"/>
          <p:cNvSpPr txBox="1">
            <a:spLocks noGrp="1"/>
          </p:cNvSpPr>
          <p:nvPr>
            <p:ph type="subTitle" idx="1"/>
          </p:nvPr>
        </p:nvSpPr>
        <p:spPr>
          <a:xfrm>
            <a:off x="5362663" y="1084307"/>
            <a:ext cx="3095100" cy="538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ro-RO" dirty="0"/>
              <a:t>Județul Bihor are un potențial agricol semnificativ, dar se confruntă cu provocări </a:t>
            </a:r>
            <a:r>
              <a:rPr lang="en-US" dirty="0" err="1"/>
              <a:t>datorit</a:t>
            </a:r>
            <a:r>
              <a:rPr lang="ro-RO" dirty="0"/>
              <a:t>ă condițiile climatice volatile, schimbărilor pieței, până la presiunile modernizării și globalizării.</a:t>
            </a:r>
          </a:p>
        </p:txBody>
      </p:sp>
      <p:sp>
        <p:nvSpPr>
          <p:cNvPr id="350" name="Google Shape;350;p38"/>
          <p:cNvSpPr txBox="1">
            <a:spLocks noGrp="1"/>
          </p:cNvSpPr>
          <p:nvPr>
            <p:ph type="subTitle" idx="4"/>
          </p:nvPr>
        </p:nvSpPr>
        <p:spPr>
          <a:xfrm>
            <a:off x="2021546" y="2546905"/>
            <a:ext cx="3095100" cy="538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ro-RO" dirty="0"/>
              <a:t>Activitățile agricole sunt sectoare cheie în economia județului Bihor</a:t>
            </a:r>
          </a:p>
        </p:txBody>
      </p:sp>
      <p:sp>
        <p:nvSpPr>
          <p:cNvPr id="352" name="Google Shape;352;p38"/>
          <p:cNvSpPr txBox="1">
            <a:spLocks noGrp="1"/>
          </p:cNvSpPr>
          <p:nvPr>
            <p:ph type="subTitle" idx="6"/>
          </p:nvPr>
        </p:nvSpPr>
        <p:spPr>
          <a:xfrm>
            <a:off x="5362663" y="3597122"/>
            <a:ext cx="3095100" cy="538200"/>
          </a:xfrm>
          <a:prstGeom prst="rect">
            <a:avLst/>
          </a:prstGeom>
        </p:spPr>
        <p:txBody>
          <a:bodyPr spcFirstLastPara="1" wrap="square" lIns="91425" tIns="91425" rIns="91425" bIns="91425" anchor="t" anchorCtr="0">
            <a:noAutofit/>
          </a:bodyPr>
          <a:lstStyle/>
          <a:p>
            <a:pPr marL="0" indent="0">
              <a:spcAft>
                <a:spcPts val="1200"/>
              </a:spcAft>
            </a:pPr>
            <a:r>
              <a:rPr lang="ro-RO" dirty="0"/>
              <a:t>Se va urmări</a:t>
            </a:r>
            <a:r>
              <a:rPr lang="en-US" dirty="0"/>
              <a:t> </a:t>
            </a:r>
            <a:r>
              <a:rPr lang="pt-BR" dirty="0"/>
              <a:t>analiza performanței economice și a dinamicii acestui sector </a:t>
            </a:r>
            <a:r>
              <a:rPr lang="ro-RO" dirty="0"/>
              <a:t>din perioada 2018-2021</a:t>
            </a:r>
            <a:r>
              <a:rPr lang="en-US" dirty="0"/>
              <a:t> </a:t>
            </a:r>
            <a:r>
              <a:rPr lang="ro-RO" dirty="0"/>
              <a:t>cu focus </a:t>
            </a:r>
            <a:r>
              <a:rPr lang="en-US" dirty="0"/>
              <a:t>pe  </a:t>
            </a:r>
            <a:r>
              <a:rPr lang="en-US" dirty="0" err="1"/>
              <a:t>companiil</a:t>
            </a:r>
            <a:r>
              <a:rPr lang="ro-RO" dirty="0"/>
              <a:t>e </a:t>
            </a:r>
            <a:r>
              <a:rPr lang="en-US" dirty="0" err="1"/>
              <a:t>încadrate</a:t>
            </a:r>
            <a:r>
              <a:rPr lang="en-US" dirty="0"/>
              <a:t> la </a:t>
            </a:r>
            <a:r>
              <a:rPr lang="en-US" dirty="0" err="1"/>
              <a:t>codurile</a:t>
            </a:r>
            <a:r>
              <a:rPr lang="en-US" dirty="0"/>
              <a:t> CAEN 011 </a:t>
            </a:r>
            <a:r>
              <a:rPr lang="en-US" dirty="0" err="1"/>
              <a:t>și</a:t>
            </a:r>
            <a:r>
              <a:rPr lang="en-US" dirty="0"/>
              <a:t> 012</a:t>
            </a:r>
            <a:endParaRPr lang="ro-RO" dirty="0"/>
          </a:p>
        </p:txBody>
      </p:sp>
      <p:grpSp>
        <p:nvGrpSpPr>
          <p:cNvPr id="353" name="Google Shape;353;p38"/>
          <p:cNvGrpSpPr/>
          <p:nvPr/>
        </p:nvGrpSpPr>
        <p:grpSpPr>
          <a:xfrm>
            <a:off x="3898373" y="1180858"/>
            <a:ext cx="1117304" cy="1052138"/>
            <a:chOff x="2620198" y="1298151"/>
            <a:chExt cx="1191282" cy="1121802"/>
          </a:xfrm>
        </p:grpSpPr>
        <p:sp>
          <p:nvSpPr>
            <p:cNvPr id="354" name="Google Shape;354;p3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772025" y="1482125"/>
              <a:ext cx="831300" cy="85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8"/>
          <p:cNvGrpSpPr/>
          <p:nvPr/>
        </p:nvGrpSpPr>
        <p:grpSpPr>
          <a:xfrm>
            <a:off x="713223" y="2347246"/>
            <a:ext cx="1117304" cy="1052138"/>
            <a:chOff x="2620198" y="1298151"/>
            <a:chExt cx="1191282" cy="1121802"/>
          </a:xfrm>
        </p:grpSpPr>
        <p:sp>
          <p:nvSpPr>
            <p:cNvPr id="357" name="Google Shape;357;p3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2772025" y="1482125"/>
              <a:ext cx="831300" cy="8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8"/>
          <p:cNvGrpSpPr/>
          <p:nvPr/>
        </p:nvGrpSpPr>
        <p:grpSpPr>
          <a:xfrm>
            <a:off x="3898373" y="3513634"/>
            <a:ext cx="1117304" cy="1052138"/>
            <a:chOff x="2620198" y="1298151"/>
            <a:chExt cx="1191282" cy="1121802"/>
          </a:xfrm>
        </p:grpSpPr>
        <p:sp>
          <p:nvSpPr>
            <p:cNvPr id="360" name="Google Shape;360;p3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772025" y="1482125"/>
              <a:ext cx="831300" cy="850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8"/>
          <p:cNvGrpSpPr/>
          <p:nvPr/>
        </p:nvGrpSpPr>
        <p:grpSpPr>
          <a:xfrm>
            <a:off x="1046641" y="2648648"/>
            <a:ext cx="450470" cy="449325"/>
            <a:chOff x="-20946600" y="3317850"/>
            <a:chExt cx="304825" cy="304050"/>
          </a:xfrm>
        </p:grpSpPr>
        <p:sp>
          <p:nvSpPr>
            <p:cNvPr id="363" name="Google Shape;363;p3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38"/>
          <p:cNvGrpSpPr/>
          <p:nvPr/>
        </p:nvGrpSpPr>
        <p:grpSpPr>
          <a:xfrm>
            <a:off x="4231194" y="1483128"/>
            <a:ext cx="451653" cy="447589"/>
            <a:chOff x="-20572500" y="3319025"/>
            <a:chExt cx="305625" cy="302875"/>
          </a:xfrm>
        </p:grpSpPr>
        <p:sp>
          <p:nvSpPr>
            <p:cNvPr id="367" name="Google Shape;367;p3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38"/>
          <p:cNvGrpSpPr/>
          <p:nvPr/>
        </p:nvGrpSpPr>
        <p:grpSpPr>
          <a:xfrm>
            <a:off x="4228303" y="3815035"/>
            <a:ext cx="457453" cy="449325"/>
            <a:chOff x="-20199150" y="3317850"/>
            <a:chExt cx="309550" cy="304050"/>
          </a:xfrm>
        </p:grpSpPr>
        <p:sp>
          <p:nvSpPr>
            <p:cNvPr id="370" name="Google Shape;370;p3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8"/>
          <p:cNvSpPr txBox="1">
            <a:spLocks noGrp="1"/>
          </p:cNvSpPr>
          <p:nvPr>
            <p:ph type="title"/>
          </p:nvPr>
        </p:nvSpPr>
        <p:spPr>
          <a:xfrm>
            <a:off x="144806" y="45474"/>
            <a:ext cx="7717500" cy="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t>02     Pregatirea datelor</a:t>
            </a:r>
            <a:endParaRPr dirty="0"/>
          </a:p>
        </p:txBody>
      </p:sp>
      <p:grpSp>
        <p:nvGrpSpPr>
          <p:cNvPr id="982" name="Google Shape;982;p58"/>
          <p:cNvGrpSpPr/>
          <p:nvPr/>
        </p:nvGrpSpPr>
        <p:grpSpPr>
          <a:xfrm>
            <a:off x="1808602" y="2236122"/>
            <a:ext cx="5519573" cy="1522761"/>
            <a:chOff x="3625413" y="2358356"/>
            <a:chExt cx="1371765" cy="378448"/>
          </a:xfrm>
        </p:grpSpPr>
        <p:cxnSp>
          <p:nvCxnSpPr>
            <p:cNvPr id="983" name="Google Shape;983;p58"/>
            <p:cNvCxnSpPr>
              <a:stCxn id="984" idx="6"/>
              <a:endCxn id="985" idx="2"/>
            </p:cNvCxnSpPr>
            <p:nvPr/>
          </p:nvCxnSpPr>
          <p:spPr>
            <a:xfrm>
              <a:off x="3727631" y="2553121"/>
              <a:ext cx="1146000" cy="0"/>
            </a:xfrm>
            <a:prstGeom prst="straightConnector1">
              <a:avLst/>
            </a:prstGeom>
            <a:noFill/>
            <a:ln w="19050" cap="flat" cmpd="sng">
              <a:solidFill>
                <a:schemeClr val="accent5"/>
              </a:solidFill>
              <a:prstDash val="solid"/>
              <a:round/>
              <a:headEnd type="none" w="med" len="med"/>
              <a:tailEnd type="none" w="med" len="med"/>
            </a:ln>
          </p:spPr>
        </p:cxnSp>
        <p:cxnSp>
          <p:nvCxnSpPr>
            <p:cNvPr id="986" name="Google Shape;986;p58"/>
            <p:cNvCxnSpPr/>
            <p:nvPr/>
          </p:nvCxnSpPr>
          <p:spPr>
            <a:xfrm rot="10800000">
              <a:off x="3625413" y="2358356"/>
              <a:ext cx="0" cy="110730"/>
            </a:xfrm>
            <a:prstGeom prst="straightConnector1">
              <a:avLst/>
            </a:prstGeom>
            <a:noFill/>
            <a:ln w="19050" cap="flat" cmpd="sng">
              <a:solidFill>
                <a:schemeClr val="accent5"/>
              </a:solidFill>
              <a:prstDash val="solid"/>
              <a:round/>
              <a:headEnd type="none" w="med" len="med"/>
              <a:tailEnd type="none" w="med" len="med"/>
            </a:ln>
          </p:spPr>
        </p:cxnSp>
        <p:cxnSp>
          <p:nvCxnSpPr>
            <p:cNvPr id="987" name="Google Shape;987;p58"/>
            <p:cNvCxnSpPr/>
            <p:nvPr/>
          </p:nvCxnSpPr>
          <p:spPr>
            <a:xfrm>
              <a:off x="4082390" y="2637031"/>
              <a:ext cx="0" cy="99772"/>
            </a:xfrm>
            <a:prstGeom prst="straightConnector1">
              <a:avLst/>
            </a:prstGeom>
            <a:noFill/>
            <a:ln w="19050" cap="flat" cmpd="sng">
              <a:solidFill>
                <a:schemeClr val="accent5"/>
              </a:solidFill>
              <a:prstDash val="solid"/>
              <a:round/>
              <a:headEnd type="none" w="med" len="med"/>
              <a:tailEnd type="none" w="med" len="med"/>
            </a:ln>
          </p:spPr>
        </p:cxnSp>
        <p:cxnSp>
          <p:nvCxnSpPr>
            <p:cNvPr id="988" name="Google Shape;988;p58"/>
            <p:cNvCxnSpPr/>
            <p:nvPr/>
          </p:nvCxnSpPr>
          <p:spPr>
            <a:xfrm rot="10800000">
              <a:off x="4539913" y="2358356"/>
              <a:ext cx="0" cy="110730"/>
            </a:xfrm>
            <a:prstGeom prst="straightConnector1">
              <a:avLst/>
            </a:prstGeom>
            <a:noFill/>
            <a:ln w="19050" cap="flat" cmpd="sng">
              <a:solidFill>
                <a:schemeClr val="accent5"/>
              </a:solidFill>
              <a:prstDash val="solid"/>
              <a:round/>
              <a:headEnd type="none" w="med" len="med"/>
              <a:tailEnd type="none" w="med" len="med"/>
            </a:ln>
          </p:spPr>
        </p:cxnSp>
        <p:cxnSp>
          <p:nvCxnSpPr>
            <p:cNvPr id="989" name="Google Shape;989;p58"/>
            <p:cNvCxnSpPr/>
            <p:nvPr/>
          </p:nvCxnSpPr>
          <p:spPr>
            <a:xfrm>
              <a:off x="4997178" y="2637161"/>
              <a:ext cx="0" cy="99623"/>
            </a:xfrm>
            <a:prstGeom prst="straightConnector1">
              <a:avLst/>
            </a:prstGeom>
            <a:noFill/>
            <a:ln w="19050" cap="flat" cmpd="sng">
              <a:solidFill>
                <a:schemeClr val="accent5"/>
              </a:solidFill>
              <a:prstDash val="solid"/>
              <a:round/>
              <a:headEnd type="none" w="med" len="med"/>
              <a:tailEnd type="none" w="med" len="med"/>
            </a:ln>
          </p:spPr>
        </p:cxnSp>
      </p:grpSp>
      <p:sp>
        <p:nvSpPr>
          <p:cNvPr id="991" name="Google Shape;991;p58"/>
          <p:cNvSpPr txBox="1"/>
          <p:nvPr/>
        </p:nvSpPr>
        <p:spPr>
          <a:xfrm>
            <a:off x="1833503" y="3758803"/>
            <a:ext cx="3514243" cy="538200"/>
          </a:xfrm>
          <a:prstGeom prst="rect">
            <a:avLst/>
          </a:prstGeom>
          <a:noFill/>
          <a:ln>
            <a:noFill/>
          </a:ln>
        </p:spPr>
        <p:txBody>
          <a:bodyPr spcFirstLastPara="1" wrap="square" lIns="91425" tIns="91425" rIns="91425" bIns="91425" anchor="t" anchorCtr="0">
            <a:noAutofit/>
          </a:bodyPr>
          <a:lstStyle/>
          <a:p>
            <a:pPr algn="ctr">
              <a:spcAft>
                <a:spcPts val="600"/>
              </a:spcAft>
            </a:pPr>
            <a:r>
              <a:rPr lang="ro-RO" sz="1400" dirty="0">
                <a:solidFill>
                  <a:schemeClr val="lt2"/>
                </a:solidFill>
                <a:latin typeface="Nunito"/>
                <a:ea typeface="Nunito"/>
                <a:cs typeface="Nunito"/>
                <a:sym typeface="Nunito"/>
              </a:rPr>
              <a:t>UNION</a:t>
            </a:r>
            <a:r>
              <a:rPr lang="en-US" sz="1400" dirty="0">
                <a:solidFill>
                  <a:schemeClr val="lt2"/>
                </a:solidFill>
                <a:latin typeface="Nunito"/>
                <a:ea typeface="Nunito"/>
                <a:cs typeface="Nunito"/>
                <a:sym typeface="Nunito"/>
              </a:rPr>
              <a:t> </a:t>
            </a:r>
            <a:r>
              <a:rPr lang="en-US" sz="1400" dirty="0" err="1">
                <a:solidFill>
                  <a:schemeClr val="lt2"/>
                </a:solidFill>
                <a:latin typeface="Nunito"/>
                <a:ea typeface="Nunito"/>
                <a:cs typeface="Nunito"/>
                <a:sym typeface="Nunito"/>
              </a:rPr>
              <a:t>bs_bl</a:t>
            </a:r>
            <a:r>
              <a:rPr lang="en-US" sz="1400" dirty="0">
                <a:solidFill>
                  <a:schemeClr val="lt2"/>
                </a:solidFill>
                <a:latin typeface="Nunito"/>
                <a:ea typeface="Nunito"/>
                <a:cs typeface="Nunito"/>
                <a:sym typeface="Nunito"/>
              </a:rPr>
              <a:t> &amp; </a:t>
            </a:r>
            <a:r>
              <a:rPr lang="en-US" sz="1400" dirty="0" err="1">
                <a:solidFill>
                  <a:schemeClr val="lt2"/>
                </a:solidFill>
                <a:latin typeface="Nunito"/>
                <a:ea typeface="Nunito"/>
                <a:cs typeface="Nunito"/>
                <a:sym typeface="Nunito"/>
              </a:rPr>
              <a:t>uu</a:t>
            </a:r>
            <a:endParaRPr lang="en-US" sz="1400" dirty="0">
              <a:solidFill>
                <a:schemeClr val="lt2"/>
              </a:solidFill>
              <a:latin typeface="Nunito"/>
              <a:ea typeface="Nunito"/>
              <a:cs typeface="Nunito"/>
              <a:sym typeface="Nunito"/>
            </a:endParaRPr>
          </a:p>
          <a:p>
            <a:pPr algn="ctr">
              <a:spcAft>
                <a:spcPts val="600"/>
              </a:spcAft>
            </a:pPr>
            <a:r>
              <a:rPr lang="en-US" dirty="0">
                <a:solidFill>
                  <a:schemeClr val="lt2"/>
                </a:solidFill>
                <a:latin typeface="Nunito"/>
                <a:ea typeface="Nunito"/>
                <a:cs typeface="Nunito"/>
                <a:sym typeface="Nunito"/>
              </a:rPr>
              <a:t>c</a:t>
            </a:r>
            <a:r>
              <a:rPr lang="en-US" sz="1400" dirty="0">
                <a:solidFill>
                  <a:schemeClr val="lt2"/>
                </a:solidFill>
                <a:latin typeface="Nunito"/>
                <a:ea typeface="Nunito"/>
                <a:cs typeface="Nunito"/>
                <a:sym typeface="Nunito"/>
              </a:rPr>
              <a:t>lean: </a:t>
            </a:r>
            <a:r>
              <a:rPr lang="en-US" sz="1400" dirty="0" err="1">
                <a:solidFill>
                  <a:schemeClr val="lt2"/>
                </a:solidFill>
                <a:latin typeface="Nunito"/>
                <a:ea typeface="Nunito"/>
                <a:cs typeface="Nunito"/>
                <a:sym typeface="Nunito"/>
              </a:rPr>
              <a:t>transformare</a:t>
            </a:r>
            <a:r>
              <a:rPr lang="en-US" sz="1400" dirty="0">
                <a:solidFill>
                  <a:schemeClr val="lt2"/>
                </a:solidFill>
                <a:latin typeface="Nunito"/>
                <a:ea typeface="Nunito"/>
                <a:cs typeface="Nunito"/>
                <a:sym typeface="Nunito"/>
              </a:rPr>
              <a:t> col. “table names”</a:t>
            </a:r>
            <a:endParaRPr lang="en" sz="1300" dirty="0">
              <a:solidFill>
                <a:schemeClr val="lt2"/>
              </a:solidFill>
              <a:latin typeface="Nunito"/>
              <a:ea typeface="Nunito"/>
              <a:cs typeface="Nunito"/>
              <a:sym typeface="Nunito"/>
            </a:endParaRPr>
          </a:p>
          <a:p>
            <a:pPr marL="0" lvl="0" indent="0" algn="ctr" rtl="0">
              <a:spcBef>
                <a:spcPts val="0"/>
              </a:spcBef>
              <a:spcAft>
                <a:spcPts val="600"/>
              </a:spcAft>
              <a:buNone/>
            </a:pPr>
            <a:r>
              <a:rPr lang="en" sz="1300" dirty="0">
                <a:solidFill>
                  <a:schemeClr val="lt2"/>
                </a:solidFill>
                <a:latin typeface="Nunito"/>
                <a:ea typeface="Nunito"/>
                <a:cs typeface="Nunito"/>
                <a:sym typeface="Nunito"/>
              </a:rPr>
              <a:t>UNION cei 4 ani</a:t>
            </a:r>
          </a:p>
          <a:p>
            <a:pPr marL="0" lvl="0" indent="0" algn="ctr" rtl="0">
              <a:spcBef>
                <a:spcPts val="0"/>
              </a:spcBef>
              <a:spcAft>
                <a:spcPts val="1600"/>
              </a:spcAft>
              <a:buNone/>
            </a:pPr>
            <a:endParaRPr sz="1300" dirty="0">
              <a:solidFill>
                <a:schemeClr val="lt2"/>
              </a:solidFill>
              <a:latin typeface="Nunito"/>
              <a:ea typeface="Nunito"/>
              <a:cs typeface="Nunito"/>
              <a:sym typeface="Nunito"/>
            </a:endParaRPr>
          </a:p>
        </p:txBody>
      </p:sp>
      <p:sp>
        <p:nvSpPr>
          <p:cNvPr id="993" name="Google Shape;993;p58"/>
          <p:cNvSpPr txBox="1"/>
          <p:nvPr/>
        </p:nvSpPr>
        <p:spPr>
          <a:xfrm>
            <a:off x="3877966" y="995648"/>
            <a:ext cx="3240256" cy="11390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600"/>
              </a:spcAft>
              <a:buNone/>
            </a:pPr>
            <a:r>
              <a:rPr lang="it-IT" sz="1300" dirty="0">
                <a:solidFill>
                  <a:schemeClr val="lt2"/>
                </a:solidFill>
                <a:latin typeface="Nunito"/>
                <a:ea typeface="Nunito"/>
                <a:cs typeface="Nunito"/>
                <a:sym typeface="Nunito"/>
              </a:rPr>
              <a:t>încărcare fișier date identificare</a:t>
            </a:r>
          </a:p>
          <a:p>
            <a:pPr marL="0" lvl="0" indent="0" algn="ctr" rtl="0">
              <a:spcBef>
                <a:spcPts val="0"/>
              </a:spcBef>
              <a:spcAft>
                <a:spcPts val="600"/>
              </a:spcAft>
              <a:buNone/>
            </a:pPr>
            <a:r>
              <a:rPr lang="it-IT" sz="1300" dirty="0">
                <a:solidFill>
                  <a:schemeClr val="lt2"/>
                </a:solidFill>
                <a:latin typeface="Nunito"/>
                <a:ea typeface="Nunito"/>
                <a:cs typeface="Nunito"/>
                <a:sym typeface="Nunito"/>
              </a:rPr>
              <a:t>clean: eliminare coloane irelevante analizei, conversii tip</a:t>
            </a:r>
          </a:p>
          <a:p>
            <a:pPr marL="0" lvl="0" indent="0" algn="ctr" rtl="0">
              <a:spcBef>
                <a:spcPts val="0"/>
              </a:spcBef>
              <a:spcAft>
                <a:spcPts val="600"/>
              </a:spcAft>
              <a:buNone/>
            </a:pPr>
            <a:r>
              <a:rPr lang="it-IT" sz="1300" dirty="0">
                <a:solidFill>
                  <a:schemeClr val="lt2"/>
                </a:solidFill>
                <a:latin typeface="Nunito"/>
                <a:ea typeface="Nunito"/>
                <a:cs typeface="Nunito"/>
                <a:sym typeface="Nunito"/>
              </a:rPr>
              <a:t>filtru Bihor</a:t>
            </a:r>
          </a:p>
          <a:p>
            <a:pPr marL="0" lvl="0" indent="0" algn="ctr" rtl="0">
              <a:spcBef>
                <a:spcPts val="0"/>
              </a:spcBef>
              <a:spcAft>
                <a:spcPts val="1600"/>
              </a:spcAft>
              <a:buNone/>
            </a:pPr>
            <a:endParaRPr lang="it-IT" sz="1300" dirty="0">
              <a:solidFill>
                <a:schemeClr val="lt2"/>
              </a:solidFill>
              <a:latin typeface="Nunito"/>
              <a:ea typeface="Nunito"/>
              <a:cs typeface="Nunito"/>
              <a:sym typeface="Nunito"/>
            </a:endParaRPr>
          </a:p>
          <a:p>
            <a:pPr marL="0" lvl="0" indent="0" algn="ctr" rtl="0">
              <a:spcBef>
                <a:spcPts val="0"/>
              </a:spcBef>
              <a:spcAft>
                <a:spcPts val="1600"/>
              </a:spcAft>
              <a:buNone/>
            </a:pPr>
            <a:endParaRPr sz="1300" dirty="0">
              <a:solidFill>
                <a:schemeClr val="lt2"/>
              </a:solidFill>
              <a:latin typeface="Nunito"/>
              <a:ea typeface="Nunito"/>
              <a:cs typeface="Nunito"/>
              <a:sym typeface="Nunito"/>
            </a:endParaRPr>
          </a:p>
        </p:txBody>
      </p:sp>
      <p:sp>
        <p:nvSpPr>
          <p:cNvPr id="995" name="Google Shape;995;p58"/>
          <p:cNvSpPr txBox="1"/>
          <p:nvPr/>
        </p:nvSpPr>
        <p:spPr>
          <a:xfrm>
            <a:off x="-31167" y="1201398"/>
            <a:ext cx="3661490" cy="14182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600"/>
              </a:spcAft>
              <a:buNone/>
            </a:pPr>
            <a:r>
              <a:rPr lang="ro-RO" dirty="0">
                <a:solidFill>
                  <a:schemeClr val="lt2"/>
                </a:solidFill>
                <a:latin typeface="Nunito"/>
                <a:ea typeface="Nunito"/>
                <a:cs typeface="Nunito"/>
                <a:sym typeface="Nunito"/>
              </a:rPr>
              <a:t>î</a:t>
            </a:r>
            <a:r>
              <a:rPr lang="en-US" dirty="0" err="1">
                <a:solidFill>
                  <a:schemeClr val="lt2"/>
                </a:solidFill>
                <a:latin typeface="Nunito"/>
                <a:ea typeface="Nunito"/>
                <a:cs typeface="Nunito"/>
                <a:sym typeface="Nunito"/>
              </a:rPr>
              <a:t>ncărcare</a:t>
            </a:r>
            <a:r>
              <a:rPr lang="en-US" dirty="0">
                <a:solidFill>
                  <a:schemeClr val="lt2"/>
                </a:solidFill>
                <a:latin typeface="Nunito"/>
                <a:ea typeface="Nunito"/>
                <a:cs typeface="Nunito"/>
                <a:sym typeface="Nunito"/>
              </a:rPr>
              <a:t> </a:t>
            </a:r>
            <a:r>
              <a:rPr lang="ro-RO" dirty="0">
                <a:solidFill>
                  <a:schemeClr val="lt2"/>
                </a:solidFill>
                <a:latin typeface="Nunito"/>
                <a:ea typeface="Nunito"/>
                <a:cs typeface="Nunito"/>
                <a:sym typeface="Nunito"/>
              </a:rPr>
              <a:t>date financiare</a:t>
            </a:r>
            <a:endParaRPr lang="en-US" dirty="0">
              <a:solidFill>
                <a:schemeClr val="lt2"/>
              </a:solidFill>
              <a:latin typeface="Nunito"/>
              <a:ea typeface="Nunito"/>
              <a:cs typeface="Nunito"/>
              <a:sym typeface="Nunito"/>
            </a:endParaRPr>
          </a:p>
          <a:p>
            <a:pPr marL="0" lvl="0" indent="0" algn="ctr" rtl="0">
              <a:spcBef>
                <a:spcPts val="0"/>
              </a:spcBef>
              <a:spcAft>
                <a:spcPts val="600"/>
              </a:spcAft>
              <a:buNone/>
            </a:pPr>
            <a:r>
              <a:rPr lang="ro-RO" dirty="0">
                <a:solidFill>
                  <a:schemeClr val="lt2"/>
                </a:solidFill>
                <a:latin typeface="Nunito"/>
                <a:ea typeface="Nunito"/>
                <a:cs typeface="Nunito"/>
                <a:sym typeface="Nunito"/>
              </a:rPr>
              <a:t>clean</a:t>
            </a:r>
            <a:r>
              <a:rPr lang="en-US" dirty="0">
                <a:solidFill>
                  <a:schemeClr val="lt2"/>
                </a:solidFill>
                <a:latin typeface="Nunito"/>
                <a:ea typeface="Nunito"/>
                <a:cs typeface="Nunito"/>
                <a:sym typeface="Nunito"/>
              </a:rPr>
              <a:t>:</a:t>
            </a:r>
            <a:r>
              <a:rPr lang="ro-RO" dirty="0">
                <a:solidFill>
                  <a:schemeClr val="lt2"/>
                </a:solidFill>
                <a:latin typeface="Nunito"/>
                <a:ea typeface="Nunito"/>
                <a:cs typeface="Nunito"/>
                <a:sym typeface="Nunito"/>
              </a:rPr>
              <a:t> redenumire câmpuri, </a:t>
            </a:r>
            <a:endParaRPr lang="en-US" dirty="0">
              <a:solidFill>
                <a:schemeClr val="lt2"/>
              </a:solidFill>
              <a:latin typeface="Nunito"/>
              <a:ea typeface="Nunito"/>
              <a:cs typeface="Nunito"/>
              <a:sym typeface="Nunito"/>
            </a:endParaRPr>
          </a:p>
          <a:p>
            <a:pPr marL="0" lvl="0" indent="0" algn="ctr" rtl="0">
              <a:spcBef>
                <a:spcPts val="0"/>
              </a:spcBef>
              <a:spcAft>
                <a:spcPts val="600"/>
              </a:spcAft>
              <a:buNone/>
            </a:pPr>
            <a:r>
              <a:rPr lang="ro-RO" dirty="0">
                <a:solidFill>
                  <a:schemeClr val="lt2"/>
                </a:solidFill>
                <a:latin typeface="Nunito"/>
                <a:ea typeface="Nunito"/>
                <a:cs typeface="Nunito"/>
                <a:sym typeface="Nunito"/>
              </a:rPr>
              <a:t>conversii tip</a:t>
            </a:r>
          </a:p>
        </p:txBody>
      </p:sp>
      <p:sp>
        <p:nvSpPr>
          <p:cNvPr id="997" name="Google Shape;997;p58"/>
          <p:cNvSpPr txBox="1"/>
          <p:nvPr/>
        </p:nvSpPr>
        <p:spPr>
          <a:xfrm>
            <a:off x="5458373" y="3923712"/>
            <a:ext cx="3590747" cy="5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600"/>
              </a:spcAft>
              <a:buNone/>
            </a:pPr>
            <a:r>
              <a:rPr lang="ro-RO" sz="1300" dirty="0">
                <a:solidFill>
                  <a:schemeClr val="lt2"/>
                </a:solidFill>
                <a:latin typeface="Nunito"/>
                <a:ea typeface="Nunito"/>
                <a:cs typeface="Nunito"/>
                <a:sym typeface="Nunito"/>
              </a:rPr>
              <a:t>JOIN date financiare / date identificare</a:t>
            </a:r>
          </a:p>
          <a:p>
            <a:pPr marL="0" lvl="0" indent="0" algn="ctr" rtl="0">
              <a:spcBef>
                <a:spcPts val="0"/>
              </a:spcBef>
              <a:spcAft>
                <a:spcPts val="600"/>
              </a:spcAft>
              <a:buNone/>
            </a:pPr>
            <a:r>
              <a:rPr lang="ro-RO" sz="1300" dirty="0">
                <a:solidFill>
                  <a:schemeClr val="lt2"/>
                </a:solidFill>
                <a:latin typeface="Nunito"/>
                <a:ea typeface="Nunito"/>
                <a:cs typeface="Nunito"/>
                <a:sym typeface="Nunito"/>
              </a:rPr>
              <a:t>clean</a:t>
            </a:r>
            <a:r>
              <a:rPr lang="en-US" sz="1300" dirty="0">
                <a:solidFill>
                  <a:schemeClr val="lt2"/>
                </a:solidFill>
                <a:latin typeface="Nunito"/>
                <a:ea typeface="Nunito"/>
                <a:cs typeface="Nunito"/>
                <a:sym typeface="Nunito"/>
              </a:rPr>
              <a:t>:</a:t>
            </a:r>
            <a:r>
              <a:rPr lang="ro-RO" sz="1300" dirty="0">
                <a:solidFill>
                  <a:schemeClr val="lt2"/>
                </a:solidFill>
                <a:latin typeface="Nunito"/>
                <a:ea typeface="Nunito"/>
                <a:cs typeface="Nunito"/>
                <a:sym typeface="Nunito"/>
              </a:rPr>
              <a:t> redundanțe, standardizare CAEN</a:t>
            </a:r>
          </a:p>
          <a:p>
            <a:pPr marL="0" lvl="0" indent="0" algn="ctr" rtl="0">
              <a:spcBef>
                <a:spcPts val="0"/>
              </a:spcBef>
              <a:spcAft>
                <a:spcPts val="600"/>
              </a:spcAft>
              <a:buNone/>
            </a:pPr>
            <a:r>
              <a:rPr lang="en-US" sz="1300" dirty="0">
                <a:solidFill>
                  <a:schemeClr val="lt2"/>
                </a:solidFill>
                <a:latin typeface="Nunito"/>
                <a:ea typeface="Nunito"/>
                <a:cs typeface="Nunito"/>
                <a:sym typeface="Nunito"/>
              </a:rPr>
              <a:t>f</a:t>
            </a:r>
            <a:r>
              <a:rPr lang="ro-RO" sz="1300" dirty="0">
                <a:solidFill>
                  <a:schemeClr val="lt2"/>
                </a:solidFill>
                <a:latin typeface="Nunito"/>
                <a:ea typeface="Nunito"/>
                <a:cs typeface="Nunito"/>
                <a:sym typeface="Nunito"/>
              </a:rPr>
              <a:t>iltru CAEN 011 &amp; 012</a:t>
            </a:r>
            <a:endParaRPr sz="1300" dirty="0">
              <a:solidFill>
                <a:schemeClr val="lt2"/>
              </a:solidFill>
              <a:latin typeface="Nunito"/>
              <a:ea typeface="Nunito"/>
              <a:cs typeface="Nunito"/>
              <a:sym typeface="Nunito"/>
            </a:endParaRPr>
          </a:p>
        </p:txBody>
      </p:sp>
      <p:grpSp>
        <p:nvGrpSpPr>
          <p:cNvPr id="998" name="Google Shape;998;p58"/>
          <p:cNvGrpSpPr/>
          <p:nvPr/>
        </p:nvGrpSpPr>
        <p:grpSpPr>
          <a:xfrm>
            <a:off x="1295770" y="2507772"/>
            <a:ext cx="1040108" cy="979445"/>
            <a:chOff x="2620198" y="1298151"/>
            <a:chExt cx="1191282" cy="1121802"/>
          </a:xfrm>
        </p:grpSpPr>
        <p:sp>
          <p:nvSpPr>
            <p:cNvPr id="999" name="Google Shape;999;p5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772025" y="1482125"/>
              <a:ext cx="831300" cy="8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58"/>
          <p:cNvGrpSpPr/>
          <p:nvPr/>
        </p:nvGrpSpPr>
        <p:grpSpPr>
          <a:xfrm>
            <a:off x="3133498" y="2507772"/>
            <a:ext cx="1040108" cy="979445"/>
            <a:chOff x="2620198" y="1298151"/>
            <a:chExt cx="1191282" cy="1121802"/>
          </a:xfrm>
        </p:grpSpPr>
        <p:sp>
          <p:nvSpPr>
            <p:cNvPr id="1002" name="Google Shape;1002;p5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2772025" y="1482125"/>
              <a:ext cx="831300" cy="8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8"/>
          <p:cNvGrpSpPr/>
          <p:nvPr/>
        </p:nvGrpSpPr>
        <p:grpSpPr>
          <a:xfrm>
            <a:off x="4977848" y="2507772"/>
            <a:ext cx="1040108" cy="979445"/>
            <a:chOff x="2620198" y="1298151"/>
            <a:chExt cx="1191282" cy="1121802"/>
          </a:xfrm>
        </p:grpSpPr>
        <p:sp>
          <p:nvSpPr>
            <p:cNvPr id="1005" name="Google Shape;1005;p5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2772025" y="1482125"/>
              <a:ext cx="831300" cy="8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58"/>
          <p:cNvGrpSpPr/>
          <p:nvPr/>
        </p:nvGrpSpPr>
        <p:grpSpPr>
          <a:xfrm>
            <a:off x="6822198" y="2507772"/>
            <a:ext cx="1040108" cy="979445"/>
            <a:chOff x="2620198" y="1298151"/>
            <a:chExt cx="1191282" cy="1121802"/>
          </a:xfrm>
        </p:grpSpPr>
        <p:sp>
          <p:nvSpPr>
            <p:cNvPr id="1008" name="Google Shape;1008;p5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772025" y="1482125"/>
              <a:ext cx="831300" cy="8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58"/>
          <p:cNvSpPr txBox="1"/>
          <p:nvPr/>
        </p:nvSpPr>
        <p:spPr>
          <a:xfrm>
            <a:off x="1371350" y="2797400"/>
            <a:ext cx="875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dk2"/>
                </a:solidFill>
                <a:latin typeface="Nunito"/>
                <a:ea typeface="Nunito"/>
                <a:cs typeface="Nunito"/>
                <a:sym typeface="Nunito"/>
              </a:rPr>
              <a:t>1</a:t>
            </a:r>
            <a:endParaRPr sz="3200" b="1">
              <a:solidFill>
                <a:schemeClr val="dk2"/>
              </a:solidFill>
              <a:latin typeface="Nunito"/>
              <a:ea typeface="Nunito"/>
              <a:cs typeface="Nunito"/>
              <a:sym typeface="Nunito"/>
            </a:endParaRPr>
          </a:p>
        </p:txBody>
      </p:sp>
      <p:sp>
        <p:nvSpPr>
          <p:cNvPr id="1011" name="Google Shape;1011;p58"/>
          <p:cNvSpPr txBox="1"/>
          <p:nvPr/>
        </p:nvSpPr>
        <p:spPr>
          <a:xfrm>
            <a:off x="3215700" y="2797400"/>
            <a:ext cx="875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dk2"/>
                </a:solidFill>
                <a:latin typeface="Nunito"/>
                <a:ea typeface="Nunito"/>
                <a:cs typeface="Nunito"/>
                <a:sym typeface="Nunito"/>
              </a:rPr>
              <a:t>2</a:t>
            </a:r>
            <a:endParaRPr sz="3200" b="1">
              <a:solidFill>
                <a:schemeClr val="dk2"/>
              </a:solidFill>
              <a:latin typeface="Nunito"/>
              <a:ea typeface="Nunito"/>
              <a:cs typeface="Nunito"/>
              <a:sym typeface="Nunito"/>
            </a:endParaRPr>
          </a:p>
        </p:txBody>
      </p:sp>
      <p:sp>
        <p:nvSpPr>
          <p:cNvPr id="1012" name="Google Shape;1012;p58"/>
          <p:cNvSpPr txBox="1"/>
          <p:nvPr/>
        </p:nvSpPr>
        <p:spPr>
          <a:xfrm>
            <a:off x="5060050" y="2797400"/>
            <a:ext cx="875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dk2"/>
                </a:solidFill>
                <a:latin typeface="Nunito"/>
                <a:ea typeface="Nunito"/>
                <a:cs typeface="Nunito"/>
                <a:sym typeface="Nunito"/>
              </a:rPr>
              <a:t>3</a:t>
            </a:r>
            <a:endParaRPr sz="3200" b="1">
              <a:solidFill>
                <a:schemeClr val="dk2"/>
              </a:solidFill>
              <a:latin typeface="Nunito"/>
              <a:ea typeface="Nunito"/>
              <a:cs typeface="Nunito"/>
              <a:sym typeface="Nunito"/>
            </a:endParaRPr>
          </a:p>
        </p:txBody>
      </p:sp>
      <p:sp>
        <p:nvSpPr>
          <p:cNvPr id="1013" name="Google Shape;1013;p58"/>
          <p:cNvSpPr txBox="1"/>
          <p:nvPr/>
        </p:nvSpPr>
        <p:spPr>
          <a:xfrm>
            <a:off x="6896950" y="2797400"/>
            <a:ext cx="8757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dk2"/>
                </a:solidFill>
                <a:latin typeface="Nunito"/>
                <a:ea typeface="Nunito"/>
                <a:cs typeface="Nunito"/>
                <a:sym typeface="Nunito"/>
              </a:rPr>
              <a:t>4</a:t>
            </a:r>
            <a:endParaRPr sz="3200" b="1">
              <a:solidFill>
                <a:schemeClr val="dk2"/>
              </a:solidFill>
              <a:latin typeface="Nunito"/>
              <a:ea typeface="Nunito"/>
              <a:cs typeface="Nunito"/>
              <a:sym typeface="Nunito"/>
            </a:endParaRPr>
          </a:p>
        </p:txBody>
      </p:sp>
      <p:sp>
        <p:nvSpPr>
          <p:cNvPr id="1014" name="Google Shape;1014;p58"/>
          <p:cNvSpPr/>
          <p:nvPr/>
        </p:nvSpPr>
        <p:spPr>
          <a:xfrm>
            <a:off x="-129000" y="4266984"/>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7020800" y="-581250"/>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4180263" y="135541"/>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8" name="Google Shape;638;p48"/>
          <p:cNvSpPr txBox="1">
            <a:spLocks noGrp="1"/>
          </p:cNvSpPr>
          <p:nvPr>
            <p:ph type="title" idx="4294967295"/>
          </p:nvPr>
        </p:nvSpPr>
        <p:spPr>
          <a:xfrm>
            <a:off x="139148" y="393776"/>
            <a:ext cx="7759807" cy="896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ro-RO" sz="1600" b="1" dirty="0">
                <a:solidFill>
                  <a:schemeClr val="accent5"/>
                </a:solidFill>
                <a:latin typeface="Nunito"/>
                <a:ea typeface="Nunito"/>
                <a:cs typeface="Nunito"/>
                <a:sym typeface="Nunito"/>
              </a:rPr>
              <a:t>1. Î</a:t>
            </a:r>
            <a:r>
              <a:rPr lang="it-IT" sz="1600" b="1" dirty="0">
                <a:solidFill>
                  <a:schemeClr val="accent5"/>
                </a:solidFill>
                <a:latin typeface="Nunito"/>
                <a:ea typeface="Nunito"/>
                <a:cs typeface="Nunito"/>
                <a:sym typeface="Nunito"/>
              </a:rPr>
              <a:t>ncărcare date financiare, clean: redenumire câmpuri</a:t>
            </a:r>
            <a:r>
              <a:rPr lang="ro-RO" sz="1600" b="1" dirty="0">
                <a:solidFill>
                  <a:schemeClr val="accent5"/>
                </a:solidFill>
                <a:latin typeface="Nunito"/>
                <a:ea typeface="Nunito"/>
                <a:cs typeface="Nunito"/>
                <a:sym typeface="Nunito"/>
              </a:rPr>
              <a:t> pe baza</a:t>
            </a:r>
            <a:br>
              <a:rPr lang="ro-RO" sz="1600" b="1" dirty="0">
                <a:solidFill>
                  <a:schemeClr val="accent5"/>
                </a:solidFill>
                <a:latin typeface="Nunito"/>
                <a:ea typeface="Nunito"/>
                <a:cs typeface="Nunito"/>
                <a:sym typeface="Nunito"/>
              </a:rPr>
            </a:br>
            <a:r>
              <a:rPr lang="ro-RO" sz="1600" b="1" dirty="0">
                <a:solidFill>
                  <a:schemeClr val="accent5"/>
                </a:solidFill>
                <a:latin typeface="Nunito"/>
                <a:ea typeface="Nunito"/>
                <a:cs typeface="Nunito"/>
                <a:sym typeface="Nunito"/>
              </a:rPr>
              <a:t>informațiilor din fișierul însoțiror .csv</a:t>
            </a:r>
            <a:r>
              <a:rPr lang="it-IT" sz="1600" b="1" dirty="0">
                <a:solidFill>
                  <a:schemeClr val="accent5"/>
                </a:solidFill>
                <a:latin typeface="Nunito"/>
                <a:ea typeface="Nunito"/>
                <a:cs typeface="Nunito"/>
                <a:sym typeface="Nunito"/>
              </a:rPr>
              <a:t>,</a:t>
            </a:r>
            <a:r>
              <a:rPr lang="ro-RO" sz="1600" b="1" dirty="0">
                <a:solidFill>
                  <a:schemeClr val="accent5"/>
                </a:solidFill>
                <a:latin typeface="Nunito"/>
                <a:ea typeface="Nunito"/>
                <a:cs typeface="Nunito"/>
                <a:sym typeface="Nunito"/>
              </a:rPr>
              <a:t> </a:t>
            </a:r>
            <a:r>
              <a:rPr lang="it-IT" sz="1600" b="1" dirty="0">
                <a:solidFill>
                  <a:schemeClr val="accent5"/>
                </a:solidFill>
                <a:latin typeface="Nunito"/>
                <a:ea typeface="Nunito"/>
                <a:cs typeface="Nunito"/>
                <a:sym typeface="Nunito"/>
              </a:rPr>
              <a:t>conversii tip</a:t>
            </a:r>
            <a:r>
              <a:rPr lang="ro-RO" sz="1600" b="1" dirty="0">
                <a:solidFill>
                  <a:schemeClr val="accent5"/>
                </a:solidFill>
                <a:latin typeface="Nunito"/>
                <a:ea typeface="Nunito"/>
                <a:cs typeface="Nunito"/>
                <a:sym typeface="Nunito"/>
              </a:rPr>
              <a:t> </a:t>
            </a:r>
            <a:br>
              <a:rPr lang="ro-RO" sz="1600" b="1" dirty="0">
                <a:solidFill>
                  <a:schemeClr val="accent5"/>
                </a:solidFill>
                <a:latin typeface="Nunito"/>
                <a:ea typeface="Nunito"/>
                <a:cs typeface="Nunito"/>
                <a:sym typeface="Nunito"/>
              </a:rPr>
            </a:br>
            <a:r>
              <a:rPr lang="ro-RO" sz="1600" b="1" dirty="0">
                <a:solidFill>
                  <a:schemeClr val="accent5"/>
                </a:solidFill>
                <a:latin typeface="Nunito"/>
                <a:ea typeface="Nunito"/>
                <a:cs typeface="Nunito"/>
                <a:sym typeface="Nunito"/>
              </a:rPr>
              <a:t>(CEAN, CUI din numeric în String)</a:t>
            </a:r>
            <a:br>
              <a:rPr lang="it-IT" sz="1600" b="1" dirty="0">
                <a:solidFill>
                  <a:schemeClr val="accent5"/>
                </a:solidFill>
                <a:latin typeface="Nunito"/>
                <a:ea typeface="Nunito"/>
                <a:cs typeface="Nunito"/>
                <a:sym typeface="Nunito"/>
              </a:rPr>
            </a:br>
            <a:endParaRPr sz="1600" b="1" dirty="0">
              <a:solidFill>
                <a:schemeClr val="accent5"/>
              </a:solidFill>
              <a:latin typeface="Nunito"/>
              <a:ea typeface="Nunito"/>
              <a:cs typeface="Nunito"/>
              <a:sym typeface="Nunito"/>
            </a:endParaRPr>
          </a:p>
        </p:txBody>
      </p:sp>
      <p:sp>
        <p:nvSpPr>
          <p:cNvPr id="660" name="Google Shape;660;p48"/>
          <p:cNvSpPr/>
          <p:nvPr/>
        </p:nvSpPr>
        <p:spPr>
          <a:xfrm>
            <a:off x="6164725" y="-101100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rot="-1591466">
            <a:off x="-1994016" y="4986883"/>
            <a:ext cx="2821354"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rot="-1591530">
            <a:off x="-1137172" y="5190429"/>
            <a:ext cx="2107855"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C0F41D3-37CE-8F31-A307-1BD5CC9940BB}"/>
              </a:ext>
            </a:extLst>
          </p:cNvPr>
          <p:cNvPicPr>
            <a:picLocks noChangeAspect="1"/>
          </p:cNvPicPr>
          <p:nvPr/>
        </p:nvPicPr>
        <p:blipFill>
          <a:blip r:embed="rId3"/>
          <a:stretch>
            <a:fillRect/>
          </a:stretch>
        </p:blipFill>
        <p:spPr>
          <a:xfrm>
            <a:off x="655918" y="1334721"/>
            <a:ext cx="2456901" cy="2658086"/>
          </a:xfrm>
          <a:prstGeom prst="rect">
            <a:avLst/>
          </a:prstGeom>
        </p:spPr>
      </p:pic>
      <p:pic>
        <p:nvPicPr>
          <p:cNvPr id="3" name="Picture 2">
            <a:extLst>
              <a:ext uri="{FF2B5EF4-FFF2-40B4-BE49-F238E27FC236}">
                <a16:creationId xmlns:a16="http://schemas.microsoft.com/office/drawing/2014/main" id="{42EA8938-CBE9-FC39-CCB2-25B336193E53}"/>
              </a:ext>
            </a:extLst>
          </p:cNvPr>
          <p:cNvPicPr>
            <a:picLocks noChangeAspect="1"/>
          </p:cNvPicPr>
          <p:nvPr/>
        </p:nvPicPr>
        <p:blipFill>
          <a:blip r:embed="rId4"/>
          <a:stretch>
            <a:fillRect/>
          </a:stretch>
        </p:blipFill>
        <p:spPr>
          <a:xfrm>
            <a:off x="2616737" y="1665978"/>
            <a:ext cx="1780186" cy="2517866"/>
          </a:xfrm>
          <a:prstGeom prst="rect">
            <a:avLst/>
          </a:prstGeom>
        </p:spPr>
      </p:pic>
      <p:pic>
        <p:nvPicPr>
          <p:cNvPr id="4" name="Picture 3">
            <a:extLst>
              <a:ext uri="{FF2B5EF4-FFF2-40B4-BE49-F238E27FC236}">
                <a16:creationId xmlns:a16="http://schemas.microsoft.com/office/drawing/2014/main" id="{B216552E-4E76-FD22-DD8E-AC7778B7C18F}"/>
              </a:ext>
            </a:extLst>
          </p:cNvPr>
          <p:cNvPicPr>
            <a:picLocks noChangeAspect="1"/>
          </p:cNvPicPr>
          <p:nvPr/>
        </p:nvPicPr>
        <p:blipFill>
          <a:blip r:embed="rId5"/>
          <a:stretch>
            <a:fillRect/>
          </a:stretch>
        </p:blipFill>
        <p:spPr>
          <a:xfrm>
            <a:off x="6031183" y="478866"/>
            <a:ext cx="1329043" cy="396274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5377E93E-8D63-9F1B-2DBE-8830EFBA16DD}"/>
              </a:ext>
            </a:extLst>
          </p:cNvPr>
          <p:cNvPicPr>
            <a:picLocks noChangeAspect="1"/>
          </p:cNvPicPr>
          <p:nvPr/>
        </p:nvPicPr>
        <p:blipFill>
          <a:blip r:embed="rId6"/>
          <a:stretch>
            <a:fillRect/>
          </a:stretch>
        </p:blipFill>
        <p:spPr>
          <a:xfrm>
            <a:off x="7113173" y="1991773"/>
            <a:ext cx="1440849" cy="1681810"/>
          </a:xfrm>
          <a:prstGeom prst="rect">
            <a:avLst/>
          </a:prstGeom>
        </p:spPr>
      </p:pic>
    </p:spTree>
    <p:extLst>
      <p:ext uri="{BB962C8B-B14F-4D97-AF65-F5344CB8AC3E}">
        <p14:creationId xmlns:p14="http://schemas.microsoft.com/office/powerpoint/2010/main" val="2158617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8" name="Google Shape;638;p48"/>
          <p:cNvSpPr txBox="1">
            <a:spLocks noGrp="1"/>
          </p:cNvSpPr>
          <p:nvPr>
            <p:ph type="title" idx="4294967295"/>
          </p:nvPr>
        </p:nvSpPr>
        <p:spPr>
          <a:xfrm>
            <a:off x="81776" y="313859"/>
            <a:ext cx="7759807" cy="896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ro-RO" sz="1600" b="1" dirty="0">
                <a:solidFill>
                  <a:schemeClr val="accent5"/>
                </a:solidFill>
                <a:latin typeface="Nunito"/>
                <a:ea typeface="Nunito"/>
                <a:cs typeface="Nunito"/>
                <a:sym typeface="Nunito"/>
              </a:rPr>
              <a:t>2. UNION fișiere web_bl_bs_an.txt și web_uu_an.txt pentru fiecare an în parte. Cleaning pentru a modifica coloana „Table Names” obținută în urma pasului de union, astfel încât să identifice în setul final din ce an provin datele.</a:t>
            </a:r>
            <a:br>
              <a:rPr lang="ro-RO" sz="1600" b="1" dirty="0">
                <a:solidFill>
                  <a:schemeClr val="accent5"/>
                </a:solidFill>
                <a:latin typeface="Nunito"/>
                <a:ea typeface="Nunito"/>
                <a:cs typeface="Nunito"/>
                <a:sym typeface="Nunito"/>
              </a:rPr>
            </a:br>
            <a:r>
              <a:rPr lang="ro-RO" sz="1600" b="1" dirty="0">
                <a:solidFill>
                  <a:schemeClr val="accent5"/>
                </a:solidFill>
                <a:latin typeface="Nunito"/>
                <a:ea typeface="Nunito"/>
                <a:cs typeface="Nunito"/>
                <a:sym typeface="Nunito"/>
              </a:rPr>
              <a:t>Un</a:t>
            </a:r>
            <a:r>
              <a:rPr lang="it-IT" sz="1600" b="1" dirty="0">
                <a:solidFill>
                  <a:schemeClr val="accent5"/>
                </a:solidFill>
                <a:latin typeface="Nunito"/>
                <a:ea typeface="Nunito"/>
                <a:cs typeface="Nunito"/>
                <a:sym typeface="Nunito"/>
              </a:rPr>
              <a:t> nou UNION care conține situațiile financiare pe toți cei 4 ani.</a:t>
            </a:r>
            <a:endParaRPr sz="1600" b="1" dirty="0">
              <a:solidFill>
                <a:schemeClr val="accent5"/>
              </a:solidFill>
              <a:latin typeface="Nunito"/>
              <a:ea typeface="Nunito"/>
              <a:cs typeface="Nunito"/>
              <a:sym typeface="Nunito"/>
            </a:endParaRPr>
          </a:p>
        </p:txBody>
      </p:sp>
      <p:sp>
        <p:nvSpPr>
          <p:cNvPr id="660" name="Google Shape;660;p48"/>
          <p:cNvSpPr/>
          <p:nvPr/>
        </p:nvSpPr>
        <p:spPr>
          <a:xfrm>
            <a:off x="7169079" y="-302907"/>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rot="-1591466">
            <a:off x="-1994016" y="4986883"/>
            <a:ext cx="2821354"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rot="-1591530">
            <a:off x="-1137172" y="5190429"/>
            <a:ext cx="2107855"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A screenshot of a computer&#10;&#10;Description automatically generated">
            <a:extLst>
              <a:ext uri="{FF2B5EF4-FFF2-40B4-BE49-F238E27FC236}">
                <a16:creationId xmlns:a16="http://schemas.microsoft.com/office/drawing/2014/main" id="{C8B196D5-ADC1-83BA-942C-63B31F2BF07E}"/>
              </a:ext>
            </a:extLst>
          </p:cNvPr>
          <p:cNvPicPr>
            <a:picLocks noChangeAspect="1"/>
          </p:cNvPicPr>
          <p:nvPr/>
        </p:nvPicPr>
        <p:blipFill rotWithShape="1">
          <a:blip r:embed="rId3"/>
          <a:srcRect r="28083" b="5167"/>
          <a:stretch/>
        </p:blipFill>
        <p:spPr>
          <a:xfrm>
            <a:off x="415601" y="1210559"/>
            <a:ext cx="6576060" cy="2879238"/>
          </a:xfrm>
          <a:prstGeom prst="rect">
            <a:avLst/>
          </a:prstGeom>
        </p:spPr>
      </p:pic>
      <p:pic>
        <p:nvPicPr>
          <p:cNvPr id="12" name="Picture 11">
            <a:extLst>
              <a:ext uri="{FF2B5EF4-FFF2-40B4-BE49-F238E27FC236}">
                <a16:creationId xmlns:a16="http://schemas.microsoft.com/office/drawing/2014/main" id="{5D8FC2A4-39D3-0105-0F24-3429B1217E34}"/>
              </a:ext>
            </a:extLst>
          </p:cNvPr>
          <p:cNvPicPr>
            <a:picLocks noChangeAspect="1"/>
          </p:cNvPicPr>
          <p:nvPr/>
        </p:nvPicPr>
        <p:blipFill>
          <a:blip r:embed="rId4"/>
          <a:stretch>
            <a:fillRect/>
          </a:stretch>
        </p:blipFill>
        <p:spPr>
          <a:xfrm>
            <a:off x="5434850" y="1828823"/>
            <a:ext cx="3468459" cy="3201251"/>
          </a:xfrm>
          <a:prstGeom prst="rect">
            <a:avLst/>
          </a:prstGeom>
          <a:ln>
            <a:solidFill>
              <a:schemeClr val="bg1">
                <a:lumMod val="75000"/>
              </a:schemeClr>
            </a:solidFill>
          </a:ln>
        </p:spPr>
      </p:pic>
    </p:spTree>
    <p:extLst>
      <p:ext uri="{BB962C8B-B14F-4D97-AF65-F5344CB8AC3E}">
        <p14:creationId xmlns:p14="http://schemas.microsoft.com/office/powerpoint/2010/main" val="233337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8" name="Google Shape;638;p48"/>
          <p:cNvSpPr txBox="1">
            <a:spLocks noGrp="1"/>
          </p:cNvSpPr>
          <p:nvPr>
            <p:ph type="title" idx="4294967295"/>
          </p:nvPr>
        </p:nvSpPr>
        <p:spPr>
          <a:xfrm>
            <a:off x="0" y="681176"/>
            <a:ext cx="7759807" cy="896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ro-RO" sz="1600" b="1" dirty="0">
                <a:solidFill>
                  <a:schemeClr val="accent5"/>
                </a:solidFill>
                <a:latin typeface="Nunito"/>
                <a:ea typeface="Nunito"/>
                <a:cs typeface="Nunito"/>
                <a:sym typeface="Nunito"/>
              </a:rPr>
              <a:t>3. Încărcare fișier cu datele de identificare pentru firmele neradiate furnizat de Registrul Comerțului. Eliminare coloanele irelevante pentru analiza mea, păstrând doar denumire, CUI, localitate și județ, după care am aplicat un filtru pentru a păstra doar datele referitoare la firmele din județul Bihor.</a:t>
            </a:r>
            <a:br>
              <a:rPr lang="it-IT" sz="1600" b="1" dirty="0">
                <a:solidFill>
                  <a:schemeClr val="accent5"/>
                </a:solidFill>
                <a:latin typeface="Nunito"/>
                <a:ea typeface="Nunito"/>
                <a:cs typeface="Nunito"/>
                <a:sym typeface="Nunito"/>
              </a:rPr>
            </a:br>
            <a:endParaRPr sz="1600" b="1" dirty="0">
              <a:solidFill>
                <a:schemeClr val="accent5"/>
              </a:solidFill>
              <a:latin typeface="Nunito"/>
              <a:ea typeface="Nunito"/>
              <a:cs typeface="Nunito"/>
              <a:sym typeface="Nunito"/>
            </a:endParaRPr>
          </a:p>
        </p:txBody>
      </p:sp>
      <p:sp>
        <p:nvSpPr>
          <p:cNvPr id="660" name="Google Shape;660;p48"/>
          <p:cNvSpPr/>
          <p:nvPr/>
        </p:nvSpPr>
        <p:spPr>
          <a:xfrm rot="9662547">
            <a:off x="7038448" y="-27375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rot="-1591466">
            <a:off x="-1994016" y="4986883"/>
            <a:ext cx="2821354"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rot="-1591530">
            <a:off x="-395493" y="4827581"/>
            <a:ext cx="2107855"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7C1B8BF-2BAD-9963-FCD6-0A1CA98EC402}"/>
              </a:ext>
            </a:extLst>
          </p:cNvPr>
          <p:cNvPicPr>
            <a:picLocks noChangeAspect="1"/>
          </p:cNvPicPr>
          <p:nvPr/>
        </p:nvPicPr>
        <p:blipFill>
          <a:blip r:embed="rId3"/>
          <a:stretch>
            <a:fillRect/>
          </a:stretch>
        </p:blipFill>
        <p:spPr>
          <a:xfrm>
            <a:off x="1384193" y="1315074"/>
            <a:ext cx="6187976" cy="3322608"/>
          </a:xfrm>
          <a:prstGeom prst="rect">
            <a:avLst/>
          </a:prstGeom>
        </p:spPr>
      </p:pic>
    </p:spTree>
    <p:extLst>
      <p:ext uri="{BB962C8B-B14F-4D97-AF65-F5344CB8AC3E}">
        <p14:creationId xmlns:p14="http://schemas.microsoft.com/office/powerpoint/2010/main" val="286407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8" name="Google Shape;638;p48"/>
          <p:cNvSpPr txBox="1">
            <a:spLocks noGrp="1"/>
          </p:cNvSpPr>
          <p:nvPr>
            <p:ph type="title" idx="4294967295"/>
          </p:nvPr>
        </p:nvSpPr>
        <p:spPr>
          <a:xfrm>
            <a:off x="139148" y="862532"/>
            <a:ext cx="7759807" cy="896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ro-RO" sz="1600" b="1" dirty="0">
                <a:solidFill>
                  <a:schemeClr val="accent5"/>
                </a:solidFill>
                <a:latin typeface="Nunito"/>
                <a:ea typeface="Nunito"/>
                <a:cs typeface="Nunito"/>
                <a:sym typeface="Nunito"/>
              </a:rPr>
              <a:t>4. </a:t>
            </a:r>
            <a:r>
              <a:rPr lang="fr-FR" sz="1600" b="1" dirty="0">
                <a:solidFill>
                  <a:schemeClr val="accent5"/>
                </a:solidFill>
                <a:latin typeface="Nunito"/>
                <a:ea typeface="Nunito"/>
                <a:cs typeface="Nunito"/>
                <a:sym typeface="Nunito"/>
              </a:rPr>
              <a:t>JOIN </a:t>
            </a:r>
            <a:r>
              <a:rPr lang="fr-FR" sz="1600" b="1" dirty="0" err="1">
                <a:solidFill>
                  <a:schemeClr val="accent5"/>
                </a:solidFill>
                <a:latin typeface="Nunito"/>
                <a:ea typeface="Nunito"/>
                <a:cs typeface="Nunito"/>
                <a:sym typeface="Nunito"/>
              </a:rPr>
              <a:t>între</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setul</a:t>
            </a:r>
            <a:r>
              <a:rPr lang="fr-FR" sz="1600" b="1" dirty="0">
                <a:solidFill>
                  <a:schemeClr val="accent5"/>
                </a:solidFill>
                <a:latin typeface="Nunito"/>
                <a:ea typeface="Nunito"/>
                <a:cs typeface="Nunito"/>
                <a:sym typeface="Nunito"/>
              </a:rPr>
              <a:t> de date de </a:t>
            </a:r>
            <a:r>
              <a:rPr lang="fr-FR" sz="1600" b="1" dirty="0" err="1">
                <a:solidFill>
                  <a:schemeClr val="accent5"/>
                </a:solidFill>
                <a:latin typeface="Nunito"/>
                <a:ea typeface="Nunito"/>
                <a:cs typeface="Nunito"/>
                <a:sym typeface="Nunito"/>
              </a:rPr>
              <a:t>identificare</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și</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setul</a:t>
            </a:r>
            <a:r>
              <a:rPr lang="fr-FR" sz="1600" b="1" dirty="0">
                <a:solidFill>
                  <a:schemeClr val="accent5"/>
                </a:solidFill>
                <a:latin typeface="Nunito"/>
                <a:ea typeface="Nunito"/>
                <a:cs typeface="Nunito"/>
                <a:sym typeface="Nunito"/>
              </a:rPr>
              <a:t> de date </a:t>
            </a:r>
            <a:r>
              <a:rPr lang="fr-FR" sz="1600" b="1" dirty="0" err="1">
                <a:solidFill>
                  <a:schemeClr val="accent5"/>
                </a:solidFill>
                <a:latin typeface="Nunito"/>
                <a:ea typeface="Nunito"/>
                <a:cs typeface="Nunito"/>
                <a:sym typeface="Nunito"/>
              </a:rPr>
              <a:t>financiare</a:t>
            </a:r>
            <a:br>
              <a:rPr lang="ro-RO" sz="1600" b="1" dirty="0">
                <a:solidFill>
                  <a:schemeClr val="accent5"/>
                </a:solidFill>
                <a:latin typeface="Nunito"/>
                <a:ea typeface="Nunito"/>
                <a:cs typeface="Nunito"/>
                <a:sym typeface="Nunito"/>
              </a:rPr>
            </a:b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bazat</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pe</a:t>
            </a:r>
            <a:r>
              <a:rPr lang="fr-FR" sz="1600" b="1" dirty="0">
                <a:solidFill>
                  <a:schemeClr val="accent5"/>
                </a:solidFill>
                <a:latin typeface="Nunito"/>
                <a:ea typeface="Nunito"/>
                <a:cs typeface="Nunito"/>
                <a:sym typeface="Nunito"/>
              </a:rPr>
              <a:t> CUI. </a:t>
            </a:r>
            <a:r>
              <a:rPr lang="fr-FR" sz="1600" b="1" dirty="0" err="1">
                <a:solidFill>
                  <a:schemeClr val="accent5"/>
                </a:solidFill>
                <a:latin typeface="Nunito"/>
                <a:ea typeface="Nunito"/>
                <a:cs typeface="Nunito"/>
                <a:sym typeface="Nunito"/>
              </a:rPr>
              <a:t>După</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efectuarea</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operațiunii</a:t>
            </a:r>
            <a:r>
              <a:rPr lang="fr-FR" sz="1600" b="1" dirty="0">
                <a:solidFill>
                  <a:schemeClr val="accent5"/>
                </a:solidFill>
                <a:latin typeface="Nunito"/>
                <a:ea typeface="Nunito"/>
                <a:cs typeface="Nunito"/>
                <a:sym typeface="Nunito"/>
              </a:rPr>
              <a:t> de </a:t>
            </a:r>
            <a:r>
              <a:rPr lang="fr-FR" sz="1600" b="1" dirty="0" err="1">
                <a:solidFill>
                  <a:schemeClr val="accent5"/>
                </a:solidFill>
                <a:latin typeface="Nunito"/>
                <a:ea typeface="Nunito"/>
                <a:cs typeface="Nunito"/>
                <a:sym typeface="Nunito"/>
              </a:rPr>
              <a:t>join</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am</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eliminat</a:t>
            </a:r>
            <a:r>
              <a:rPr lang="fr-FR" sz="1600" b="1" dirty="0">
                <a:solidFill>
                  <a:schemeClr val="accent5"/>
                </a:solidFill>
                <a:latin typeface="Nunito"/>
                <a:ea typeface="Nunito"/>
                <a:cs typeface="Nunito"/>
                <a:sym typeface="Nunito"/>
              </a:rPr>
              <a:t> </a:t>
            </a:r>
            <a:r>
              <a:rPr lang="fr-FR" sz="1600" b="1" dirty="0" err="1">
                <a:solidFill>
                  <a:schemeClr val="accent5"/>
                </a:solidFill>
                <a:latin typeface="Nunito"/>
                <a:ea typeface="Nunito"/>
                <a:cs typeface="Nunito"/>
                <a:sym typeface="Nunito"/>
              </a:rPr>
              <a:t>coloana</a:t>
            </a:r>
            <a:r>
              <a:rPr lang="fr-FR" sz="1600" b="1" dirty="0">
                <a:solidFill>
                  <a:schemeClr val="accent5"/>
                </a:solidFill>
                <a:latin typeface="Nunito"/>
                <a:ea typeface="Nunito"/>
                <a:cs typeface="Nunito"/>
                <a:sym typeface="Nunito"/>
              </a:rPr>
              <a:t> </a:t>
            </a:r>
            <a:r>
              <a:rPr lang="ro-RO" sz="1600" b="1" dirty="0">
                <a:solidFill>
                  <a:schemeClr val="accent5"/>
                </a:solidFill>
                <a:latin typeface="Nunito"/>
                <a:ea typeface="Nunito"/>
                <a:cs typeface="Nunito"/>
                <a:sym typeface="Nunito"/>
              </a:rPr>
              <a:t>redundantă </a:t>
            </a:r>
            <a:r>
              <a:rPr lang="fr-FR" sz="1600" b="1" dirty="0">
                <a:solidFill>
                  <a:schemeClr val="accent5"/>
                </a:solidFill>
                <a:latin typeface="Nunito"/>
                <a:ea typeface="Nunito"/>
                <a:cs typeface="Nunito"/>
                <a:sym typeface="Nunito"/>
              </a:rPr>
              <a:t>CUI-1</a:t>
            </a:r>
            <a:r>
              <a:rPr lang="ro-RO" sz="1600" b="1" dirty="0">
                <a:solidFill>
                  <a:schemeClr val="accent5"/>
                </a:solidFill>
                <a:latin typeface="Nunito"/>
                <a:ea typeface="Nunito"/>
                <a:cs typeface="Nunito"/>
                <a:sym typeface="Nunito"/>
              </a:rPr>
              <a:t>. Pentru a standardiza lungimea codurilor CAEN </a:t>
            </a:r>
            <a:br>
              <a:rPr lang="ro-RO" sz="1600" b="1" dirty="0">
                <a:solidFill>
                  <a:schemeClr val="accent5"/>
                </a:solidFill>
                <a:latin typeface="Nunito"/>
                <a:ea typeface="Nunito"/>
                <a:cs typeface="Nunito"/>
                <a:sym typeface="Nunito"/>
              </a:rPr>
            </a:br>
            <a:r>
              <a:rPr lang="ro-RO" sz="1600" b="1" dirty="0">
                <a:solidFill>
                  <a:schemeClr val="accent5"/>
                </a:solidFill>
                <a:latin typeface="Nunito"/>
                <a:ea typeface="Nunito"/>
                <a:cs typeface="Nunito"/>
                <a:sym typeface="Nunito"/>
              </a:rPr>
              <a:t>am utilizat un câmp calculat. </a:t>
            </a:r>
            <a:r>
              <a:rPr lang="en-US" sz="1600" b="1" dirty="0">
                <a:solidFill>
                  <a:schemeClr val="accent5"/>
                </a:solidFill>
                <a:latin typeface="Nunito"/>
                <a:ea typeface="Nunito"/>
                <a:cs typeface="Nunito"/>
                <a:sym typeface="Nunito"/>
              </a:rPr>
              <a:t>A</a:t>
            </a:r>
            <a:r>
              <a:rPr lang="ro-RO" sz="1600" b="1" dirty="0">
                <a:solidFill>
                  <a:schemeClr val="accent5"/>
                </a:solidFill>
                <a:latin typeface="Nunito"/>
                <a:ea typeface="Nunito"/>
                <a:cs typeface="Nunito"/>
                <a:sym typeface="Nunito"/>
              </a:rPr>
              <a:t>m adăugat un filtru pentru a selecta doar înregistrările care au codul CAEN începând cu "011" sau "012", </a:t>
            </a:r>
            <a:br>
              <a:rPr lang="it-IT" sz="1600" b="1" dirty="0">
                <a:solidFill>
                  <a:schemeClr val="accent5"/>
                </a:solidFill>
                <a:latin typeface="Nunito"/>
                <a:ea typeface="Nunito"/>
                <a:cs typeface="Nunito"/>
                <a:sym typeface="Nunito"/>
              </a:rPr>
            </a:br>
            <a:endParaRPr sz="1600" b="1" dirty="0">
              <a:solidFill>
                <a:schemeClr val="accent5"/>
              </a:solidFill>
              <a:latin typeface="Nunito"/>
              <a:ea typeface="Nunito"/>
              <a:cs typeface="Nunito"/>
              <a:sym typeface="Nunito"/>
            </a:endParaRPr>
          </a:p>
        </p:txBody>
      </p:sp>
      <p:sp>
        <p:nvSpPr>
          <p:cNvPr id="660" name="Google Shape;660;p48"/>
          <p:cNvSpPr/>
          <p:nvPr/>
        </p:nvSpPr>
        <p:spPr>
          <a:xfrm>
            <a:off x="6987685" y="-1172865"/>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rot="-1591466">
            <a:off x="-1994016" y="4986883"/>
            <a:ext cx="2821354"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rot="-1591530">
            <a:off x="-1137172" y="5190429"/>
            <a:ext cx="2107855" cy="34160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screenshot of a computer&#10;&#10;Description automatically generated with medium confidence">
            <a:extLst>
              <a:ext uri="{FF2B5EF4-FFF2-40B4-BE49-F238E27FC236}">
                <a16:creationId xmlns:a16="http://schemas.microsoft.com/office/drawing/2014/main" id="{8AEB0845-A331-651F-F4CC-1B01734208F7}"/>
              </a:ext>
            </a:extLst>
          </p:cNvPr>
          <p:cNvPicPr>
            <a:picLocks noChangeAspect="1"/>
          </p:cNvPicPr>
          <p:nvPr/>
        </p:nvPicPr>
        <p:blipFill>
          <a:blip r:embed="rId3"/>
          <a:stretch>
            <a:fillRect/>
          </a:stretch>
        </p:blipFill>
        <p:spPr>
          <a:xfrm>
            <a:off x="1037623" y="1589379"/>
            <a:ext cx="1482058" cy="3075164"/>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BADB4369-48C4-EEC3-88BD-213ED60C6EA2}"/>
              </a:ext>
            </a:extLst>
          </p:cNvPr>
          <p:cNvPicPr>
            <a:picLocks noChangeAspect="1"/>
          </p:cNvPicPr>
          <p:nvPr/>
        </p:nvPicPr>
        <p:blipFill rotWithShape="1">
          <a:blip r:embed="rId4"/>
          <a:srcRect r="32330" b="24825"/>
          <a:stretch/>
        </p:blipFill>
        <p:spPr>
          <a:xfrm>
            <a:off x="3090743" y="1759232"/>
            <a:ext cx="3230005" cy="1367729"/>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9AD19A31-6ADE-9F0F-3723-BFF0BCF57E53}"/>
              </a:ext>
            </a:extLst>
          </p:cNvPr>
          <p:cNvPicPr>
            <a:picLocks noChangeAspect="1"/>
          </p:cNvPicPr>
          <p:nvPr/>
        </p:nvPicPr>
        <p:blipFill rotWithShape="1">
          <a:blip r:embed="rId5"/>
          <a:srcRect r="34774" b="31962"/>
          <a:stretch/>
        </p:blipFill>
        <p:spPr>
          <a:xfrm>
            <a:off x="3692136" y="3302895"/>
            <a:ext cx="3527657" cy="1248785"/>
          </a:xfrm>
          <a:prstGeom prst="rect">
            <a:avLst/>
          </a:prstGeom>
        </p:spPr>
      </p:pic>
    </p:spTree>
    <p:extLst>
      <p:ext uri="{BB962C8B-B14F-4D97-AF65-F5344CB8AC3E}">
        <p14:creationId xmlns:p14="http://schemas.microsoft.com/office/powerpoint/2010/main" val="104883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70" name="Google Shape;270;p35"/>
          <p:cNvSpPr txBox="1">
            <a:spLocks noGrp="1"/>
          </p:cNvSpPr>
          <p:nvPr>
            <p:ph type="subTitle" idx="3"/>
          </p:nvPr>
        </p:nvSpPr>
        <p:spPr>
          <a:xfrm>
            <a:off x="981688" y="2287813"/>
            <a:ext cx="32499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271" name="Google Shape;271;p35"/>
          <p:cNvSpPr txBox="1">
            <a:spLocks noGrp="1"/>
          </p:cNvSpPr>
          <p:nvPr>
            <p:ph type="subTitle" idx="4"/>
          </p:nvPr>
        </p:nvSpPr>
        <p:spPr>
          <a:xfrm>
            <a:off x="4783525" y="2287825"/>
            <a:ext cx="32499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Solution</a:t>
            </a:r>
            <a:endParaRPr dirty="0"/>
          </a:p>
        </p:txBody>
      </p:sp>
      <p:pic>
        <p:nvPicPr>
          <p:cNvPr id="7" name="Picture 6" descr="A screenshot of a computer&#10;&#10;Description automatically generated with medium confidence">
            <a:extLst>
              <a:ext uri="{FF2B5EF4-FFF2-40B4-BE49-F238E27FC236}">
                <a16:creationId xmlns:a16="http://schemas.microsoft.com/office/drawing/2014/main" id="{5B80C1E1-5836-4FC0-D68A-3ABDEFDC71CD}"/>
              </a:ext>
            </a:extLst>
          </p:cNvPr>
          <p:cNvPicPr>
            <a:picLocks noChangeAspect="1"/>
          </p:cNvPicPr>
          <p:nvPr/>
        </p:nvPicPr>
        <p:blipFill>
          <a:blip r:embed="rId3"/>
          <a:stretch>
            <a:fillRect/>
          </a:stretch>
        </p:blipFill>
        <p:spPr>
          <a:xfrm>
            <a:off x="380961" y="241193"/>
            <a:ext cx="8524318" cy="4583872"/>
          </a:xfrm>
          <a:prstGeom prst="rect">
            <a:avLst/>
          </a:prstGeom>
        </p:spPr>
      </p:pic>
      <p:sp>
        <p:nvSpPr>
          <p:cNvPr id="277" name="Google Shape;277;p35"/>
          <p:cNvSpPr/>
          <p:nvPr/>
        </p:nvSpPr>
        <p:spPr>
          <a:xfrm rot="379797">
            <a:off x="-786017" y="4287994"/>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5"/>
          <p:cNvSpPr/>
          <p:nvPr/>
        </p:nvSpPr>
        <p:spPr>
          <a:xfrm>
            <a:off x="7050990" y="-105841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Agronomy Business Plan by Slidesgo">
  <a:themeElements>
    <a:clrScheme name="Simple Light">
      <a:dk1>
        <a:srgbClr val="000000"/>
      </a:dk1>
      <a:lt1>
        <a:srgbClr val="FFFFFF"/>
      </a:lt1>
      <a:dk2>
        <a:srgbClr val="F7F2E4"/>
      </a:dk2>
      <a:lt2>
        <a:srgbClr val="321609"/>
      </a:lt2>
      <a:accent1>
        <a:srgbClr val="85200C"/>
      </a:accent1>
      <a:accent2>
        <a:srgbClr val="321609"/>
      </a:accent2>
      <a:accent3>
        <a:srgbClr val="F7F2E4"/>
      </a:accent3>
      <a:accent4>
        <a:srgbClr val="955530"/>
      </a:accent4>
      <a:accent5>
        <a:srgbClr val="797129"/>
      </a:accent5>
      <a:accent6>
        <a:srgbClr val="F7F2E4"/>
      </a:accent6>
      <a:hlink>
        <a:srgbClr val="3216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938</Words>
  <Application>Microsoft Office PowerPoint</Application>
  <PresentationFormat>On-screen Show (16:9)</PresentationFormat>
  <Paragraphs>65</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Nunito</vt:lpstr>
      <vt:lpstr>EB Garamond</vt:lpstr>
      <vt:lpstr>Arial</vt:lpstr>
      <vt:lpstr>Agronomy Business Plan by Slidesgo</vt:lpstr>
      <vt:lpstr>Analiza Sectorului Agricol din Bihor în perioada 2018-2021 </vt:lpstr>
      <vt:lpstr>CUPRINS</vt:lpstr>
      <vt:lpstr>01                Problema de afaceri</vt:lpstr>
      <vt:lpstr>02     Pregatirea datelor</vt:lpstr>
      <vt:lpstr>1. Încărcare date financiare, clean: redenumire câmpuri pe baza informațiilor din fișierul însoțiror .csv, conversii tip  (CEAN, CUI din numeric în String) </vt:lpstr>
      <vt:lpstr>2. UNION fișiere web_bl_bs_an.txt și web_uu_an.txt pentru fiecare an în parte. Cleaning pentru a modifica coloana „Table Names” obținută în urma pasului de union, astfel încât să identifice în setul final din ce an provin datele. Un nou UNION care conține situațiile financiare pe toți cei 4 ani.</vt:lpstr>
      <vt:lpstr>3. Încărcare fișier cu datele de identificare pentru firmele neradiate furnizat de Registrul Comerțului. Eliminare coloanele irelevante pentru analiza mea, păstrând doar denumire, CUI, localitate și județ, după care am aplicat un filtru pentru a păstra doar datele referitoare la firmele din județul Bihor. </vt:lpstr>
      <vt:lpstr>4. JOIN între setul de date de identificare și setul de date financiare  bazat pe CUI. După efectuarea operațiunii de join am eliminat coloana redundantă CUI-1. Pentru a standardiza lungimea codurilor CAEN  am utilizat un câmp calculat. Am adăugat un filtru pentru a selecta doar înregistrările care au codul CAEN începând cu "011" sau "012",  </vt:lpstr>
      <vt:lpstr>PowerPoint Presentation</vt:lpstr>
      <vt:lpstr> DataVisualization   &amp; Analysis </vt:lpstr>
      <vt:lpstr>Care sunt subdomeniile care își fac simțită prezența prin profituri nete semnificativ mai mari, stabilindu-se ca lideri ai domeniului agricol?</vt:lpstr>
      <vt:lpstr>Care sunt entitățile care generează cele mai mari cifre de afaceri și în ce tip de culturi se specializează acestea ?</vt:lpstr>
      <vt:lpstr>Cum se compară valoarea investită cu profitul net în industria agricolă? Ce ne spune acest raport despre eficiența investițiilor?</vt:lpstr>
      <vt:lpstr>Rentabilitatea agriculturii în județul Bihor </vt:lpstr>
      <vt:lpstr>Relația datorii-pierdere netă</vt:lpstr>
      <vt:lpstr>Cum a evoluat profitul net pentru companiile care se ocupă cu cultivarea cerealelor, plantelor leguminoase și a plantelor producătoare de semințe oleaginoase?</vt:lpstr>
      <vt:lpstr>Cum s-a modificat profitul net al companiilor ce se încadrează în codul CAEN 0113, adică cele ce se ocupă cu cultivarea legumelor, pepenilor, rădăcinoaselor și tuberculilor? </vt:lpstr>
      <vt:lpstr>Dar al companiilor ce se ocupă de cultivarea fructelor arbuștilor fructiferi, căpșunilor, nucilor și altor pomi fructiferi? </vt:lpstr>
      <vt:lpstr>În final, putem observa distribuția geografică a cifrei de afaceri ce ne evidențiază zonele cu cea mai mare activitate economică în domeniul agricol din județul Bihor. </vt:lpstr>
      <vt:lpstr>Dashboard</vt:lpstr>
      <vt:lpstr>PowerPoint Presentation</vt:lpstr>
      <vt:lpstr>Concluzii</vt:lpstr>
      <vt:lpstr>Mulțumesc pentru atenție!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 Sectorului Agricol din Bihor în perioada 2018-2022 </dc:title>
  <cp:lastModifiedBy>Antonia - Rahela Cociubei</cp:lastModifiedBy>
  <cp:revision>27</cp:revision>
  <dcterms:modified xsi:type="dcterms:W3CDTF">2023-06-12T08:29:51Z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2023-06-12T02:49:53Z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667aeeb4-28d5-45c0-a86f-208f0048465f</vt:lpwstr>
  </property>
  <property fmtid="{D5CDD505-2E9C-101B-9397-08002B2CF9AE}" pid="8" name="MSIP_Label_5b58b62f-6f94-46bd-8089-18e64b0a9abb_ContentBits">
    <vt:lpwstr>0</vt:lpwstr>
  </property>
</Properties>
</file>